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9" r:id="rId3"/>
    <p:sldId id="261" r:id="rId4"/>
    <p:sldId id="262" r:id="rId5"/>
    <p:sldId id="263" r:id="rId6"/>
    <p:sldId id="264" r:id="rId7"/>
    <p:sldId id="266" r:id="rId8"/>
    <p:sldId id="267" r:id="rId9"/>
    <p:sldId id="270" r:id="rId10"/>
    <p:sldId id="269" r:id="rId11"/>
    <p:sldId id="271" r:id="rId12"/>
    <p:sldId id="274" r:id="rId13"/>
    <p:sldId id="272" r:id="rId14"/>
    <p:sldId id="273" r:id="rId15"/>
    <p:sldId id="277" r:id="rId16"/>
    <p:sldId id="278" r:id="rId17"/>
    <p:sldId id="279" r:id="rId18"/>
    <p:sldId id="281" r:id="rId19"/>
    <p:sldId id="283" r:id="rId20"/>
    <p:sldId id="285" r:id="rId21"/>
    <p:sldId id="287" r:id="rId22"/>
    <p:sldId id="289" r:id="rId23"/>
    <p:sldId id="291" r:id="rId24"/>
    <p:sldId id="293" r:id="rId25"/>
    <p:sldId id="295"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0" d="100"/>
          <a:sy n="100" d="100"/>
        </p:scale>
        <p:origin x="-29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106791338582671E-2"/>
          <c:y val="6.2687784073881536E-2"/>
          <c:w val="0.78778863188976378"/>
          <c:h val="0.83758127932568327"/>
        </c:manualLayout>
      </c:layout>
      <c:barChart>
        <c:barDir val="col"/>
        <c:grouping val="clustered"/>
        <c:varyColors val="0"/>
        <c:ser>
          <c:idx val="0"/>
          <c:order val="0"/>
          <c:tx>
            <c:strRef>
              <c:f>Лист1!$B$1</c:f>
              <c:strCache>
                <c:ptCount val="1"/>
                <c:pt idx="0">
                  <c:v>1 четв.</c:v>
                </c:pt>
              </c:strCache>
            </c:strRef>
          </c:tx>
          <c:invertIfNegative val="0"/>
          <c:cat>
            <c:strRef>
              <c:f>Лист1!$A$2:$A$4</c:f>
              <c:strCache>
                <c:ptCount val="3"/>
                <c:pt idx="0">
                  <c:v>2008-2009</c:v>
                </c:pt>
                <c:pt idx="1">
                  <c:v>2009-2010</c:v>
                </c:pt>
                <c:pt idx="2">
                  <c:v>2010-2011</c:v>
                </c:pt>
              </c:strCache>
            </c:strRef>
          </c:cat>
          <c:val>
            <c:numRef>
              <c:f>Лист1!$B$2:$B$4</c:f>
              <c:numCache>
                <c:formatCode>General</c:formatCode>
                <c:ptCount val="3"/>
                <c:pt idx="0">
                  <c:v>70</c:v>
                </c:pt>
                <c:pt idx="1">
                  <c:v>68</c:v>
                </c:pt>
                <c:pt idx="2">
                  <c:v>80.400000000000006</c:v>
                </c:pt>
              </c:numCache>
            </c:numRef>
          </c:val>
        </c:ser>
        <c:ser>
          <c:idx val="1"/>
          <c:order val="1"/>
          <c:tx>
            <c:strRef>
              <c:f>Лист1!$C$1</c:f>
              <c:strCache>
                <c:ptCount val="1"/>
                <c:pt idx="0">
                  <c:v>2 четв.</c:v>
                </c:pt>
              </c:strCache>
            </c:strRef>
          </c:tx>
          <c:invertIfNegative val="0"/>
          <c:cat>
            <c:strRef>
              <c:f>Лист1!$A$2:$A$4</c:f>
              <c:strCache>
                <c:ptCount val="3"/>
                <c:pt idx="0">
                  <c:v>2008-2009</c:v>
                </c:pt>
                <c:pt idx="1">
                  <c:v>2009-2010</c:v>
                </c:pt>
                <c:pt idx="2">
                  <c:v>2010-2011</c:v>
                </c:pt>
              </c:strCache>
            </c:strRef>
          </c:cat>
          <c:val>
            <c:numRef>
              <c:f>Лист1!$C$2:$C$4</c:f>
              <c:numCache>
                <c:formatCode>General</c:formatCode>
                <c:ptCount val="3"/>
                <c:pt idx="0">
                  <c:v>70</c:v>
                </c:pt>
                <c:pt idx="1">
                  <c:v>63</c:v>
                </c:pt>
                <c:pt idx="2">
                  <c:v>79.099999999999994</c:v>
                </c:pt>
              </c:numCache>
            </c:numRef>
          </c:val>
        </c:ser>
        <c:ser>
          <c:idx val="2"/>
          <c:order val="2"/>
          <c:tx>
            <c:strRef>
              <c:f>Лист1!$D$1</c:f>
              <c:strCache>
                <c:ptCount val="1"/>
                <c:pt idx="0">
                  <c:v>3 четв.</c:v>
                </c:pt>
              </c:strCache>
            </c:strRef>
          </c:tx>
          <c:invertIfNegative val="0"/>
          <c:dLbls>
            <c:showLegendKey val="0"/>
            <c:showVal val="1"/>
            <c:showCatName val="0"/>
            <c:showSerName val="0"/>
            <c:showPercent val="0"/>
            <c:showBubbleSize val="0"/>
            <c:showLeaderLines val="0"/>
          </c:dLbls>
          <c:cat>
            <c:strRef>
              <c:f>Лист1!$A$2:$A$4</c:f>
              <c:strCache>
                <c:ptCount val="3"/>
                <c:pt idx="0">
                  <c:v>2008-2009</c:v>
                </c:pt>
                <c:pt idx="1">
                  <c:v>2009-2010</c:v>
                </c:pt>
                <c:pt idx="2">
                  <c:v>2010-2011</c:v>
                </c:pt>
              </c:strCache>
            </c:strRef>
          </c:cat>
          <c:val>
            <c:numRef>
              <c:f>Лист1!$D$2:$D$4</c:f>
              <c:numCache>
                <c:formatCode>General</c:formatCode>
                <c:ptCount val="3"/>
                <c:pt idx="0">
                  <c:v>65</c:v>
                </c:pt>
                <c:pt idx="1">
                  <c:v>72</c:v>
                </c:pt>
                <c:pt idx="2">
                  <c:v>80</c:v>
                </c:pt>
              </c:numCache>
            </c:numRef>
          </c:val>
        </c:ser>
        <c:ser>
          <c:idx val="3"/>
          <c:order val="3"/>
          <c:tx>
            <c:strRef>
              <c:f>Лист1!$E$1</c:f>
              <c:strCache>
                <c:ptCount val="1"/>
                <c:pt idx="0">
                  <c:v>4 четв.</c:v>
                </c:pt>
              </c:strCache>
            </c:strRef>
          </c:tx>
          <c:invertIfNegative val="0"/>
          <c:cat>
            <c:strRef>
              <c:f>Лист1!$A$2:$A$4</c:f>
              <c:strCache>
                <c:ptCount val="3"/>
                <c:pt idx="0">
                  <c:v>2008-2009</c:v>
                </c:pt>
                <c:pt idx="1">
                  <c:v>2009-2010</c:v>
                </c:pt>
                <c:pt idx="2">
                  <c:v>2010-2011</c:v>
                </c:pt>
              </c:strCache>
            </c:strRef>
          </c:cat>
          <c:val>
            <c:numRef>
              <c:f>Лист1!$E$2:$E$4</c:f>
              <c:numCache>
                <c:formatCode>General</c:formatCode>
                <c:ptCount val="3"/>
                <c:pt idx="0">
                  <c:v>78</c:v>
                </c:pt>
                <c:pt idx="1">
                  <c:v>73</c:v>
                </c:pt>
                <c:pt idx="2">
                  <c:v>82.4</c:v>
                </c:pt>
              </c:numCache>
            </c:numRef>
          </c:val>
        </c:ser>
        <c:ser>
          <c:idx val="4"/>
          <c:order val="4"/>
          <c:tx>
            <c:strRef>
              <c:f>Лист1!$F$1</c:f>
              <c:strCache>
                <c:ptCount val="1"/>
                <c:pt idx="0">
                  <c:v>год</c:v>
                </c:pt>
              </c:strCache>
            </c:strRef>
          </c:tx>
          <c:invertIfNegative val="0"/>
          <c:cat>
            <c:strRef>
              <c:f>Лист1!$A$2:$A$4</c:f>
              <c:strCache>
                <c:ptCount val="3"/>
                <c:pt idx="0">
                  <c:v>2008-2009</c:v>
                </c:pt>
                <c:pt idx="1">
                  <c:v>2009-2010</c:v>
                </c:pt>
                <c:pt idx="2">
                  <c:v>2010-2011</c:v>
                </c:pt>
              </c:strCache>
            </c:strRef>
          </c:cat>
          <c:val>
            <c:numRef>
              <c:f>Лист1!$F$2:$F$4</c:f>
              <c:numCache>
                <c:formatCode>General</c:formatCode>
                <c:ptCount val="3"/>
                <c:pt idx="0">
                  <c:v>67</c:v>
                </c:pt>
                <c:pt idx="1">
                  <c:v>75</c:v>
                </c:pt>
                <c:pt idx="2">
                  <c:v>83</c:v>
                </c:pt>
              </c:numCache>
            </c:numRef>
          </c:val>
        </c:ser>
        <c:dLbls>
          <c:showLegendKey val="0"/>
          <c:showVal val="0"/>
          <c:showCatName val="0"/>
          <c:showSerName val="0"/>
          <c:showPercent val="0"/>
          <c:showBubbleSize val="0"/>
        </c:dLbls>
        <c:gapWidth val="150"/>
        <c:axId val="36465664"/>
        <c:axId val="36487936"/>
      </c:barChart>
      <c:catAx>
        <c:axId val="36465664"/>
        <c:scaling>
          <c:orientation val="minMax"/>
        </c:scaling>
        <c:delete val="0"/>
        <c:axPos val="b"/>
        <c:numFmt formatCode="General" sourceLinked="1"/>
        <c:majorTickMark val="out"/>
        <c:minorTickMark val="none"/>
        <c:tickLblPos val="nextTo"/>
        <c:crossAx val="36487936"/>
        <c:crosses val="autoZero"/>
        <c:auto val="1"/>
        <c:lblAlgn val="ctr"/>
        <c:lblOffset val="100"/>
        <c:noMultiLvlLbl val="0"/>
      </c:catAx>
      <c:valAx>
        <c:axId val="36487936"/>
        <c:scaling>
          <c:orientation val="minMax"/>
        </c:scaling>
        <c:delete val="0"/>
        <c:axPos val="l"/>
        <c:majorGridlines/>
        <c:numFmt formatCode="General" sourceLinked="1"/>
        <c:majorTickMark val="out"/>
        <c:minorTickMark val="none"/>
        <c:tickLblPos val="nextTo"/>
        <c:crossAx val="36465664"/>
        <c:crosses val="autoZero"/>
        <c:crossBetween val="between"/>
      </c:valAx>
    </c:plotArea>
    <c:legend>
      <c:legendPos val="r"/>
      <c:layout/>
      <c:overlay val="0"/>
    </c:legend>
    <c:plotVisOnly val="1"/>
    <c:dispBlanksAs val="gap"/>
    <c:showDLblsOverMax val="0"/>
  </c:chart>
  <c:txPr>
    <a:bodyPr/>
    <a:lstStyle/>
    <a:p>
      <a:pPr>
        <a:defRPr sz="1797"/>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D026EF-9F61-47FA-920F-8D35B2231360}" type="datetimeFigureOut">
              <a:rPr lang="ru-RU" smtClean="0"/>
              <a:t>07.11.2011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02B15A-F237-4751-92BF-34A96538ED7A}" type="slidenum">
              <a:rPr lang="ru-RU" smtClean="0"/>
              <a:t>‹#›</a:t>
            </a:fld>
            <a:endParaRPr lang="ru-RU"/>
          </a:p>
        </p:txBody>
      </p:sp>
    </p:spTree>
    <p:extLst>
      <p:ext uri="{BB962C8B-B14F-4D97-AF65-F5344CB8AC3E}">
        <p14:creationId xmlns:p14="http://schemas.microsoft.com/office/powerpoint/2010/main" val="1320430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002B15A-F237-4751-92BF-34A96538ED7A}" type="slidenum">
              <a:rPr lang="ru-RU" smtClean="0"/>
              <a:t>5</a:t>
            </a:fld>
            <a:endParaRPr lang="ru-RU"/>
          </a:p>
        </p:txBody>
      </p:sp>
    </p:spTree>
    <p:extLst>
      <p:ext uri="{BB962C8B-B14F-4D97-AF65-F5344CB8AC3E}">
        <p14:creationId xmlns:p14="http://schemas.microsoft.com/office/powerpoint/2010/main" val="978763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002B15A-F237-4751-92BF-34A96538ED7A}" type="slidenum">
              <a:rPr lang="ru-RU" smtClean="0"/>
              <a:t>6</a:t>
            </a:fld>
            <a:endParaRPr lang="ru-RU"/>
          </a:p>
        </p:txBody>
      </p:sp>
    </p:spTree>
    <p:extLst>
      <p:ext uri="{BB962C8B-B14F-4D97-AF65-F5344CB8AC3E}">
        <p14:creationId xmlns:p14="http://schemas.microsoft.com/office/powerpoint/2010/main" val="1223043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p>
        </p:txBody>
      </p:sp>
      <p:sp>
        <p:nvSpPr>
          <p:cNvPr id="9933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fld id="{42042BD4-DB99-466F-B2E7-FDD0F13A688B}" type="slidenum">
              <a:rPr lang="ru-RU">
                <a:solidFill>
                  <a:prstClr val="black"/>
                </a:solidFill>
                <a:latin typeface="Calibri" pitchFamily="34" charset="0"/>
              </a:rPr>
              <a:pPr/>
              <a:t>9</a:t>
            </a:fld>
            <a:endParaRPr lang="ru-RU">
              <a:solidFill>
                <a:prstClr val="black"/>
              </a:solidFill>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4589EBF-6739-431E-8F9C-0EE294D9652A}" type="slidenum">
              <a:rPr lang="ru-RU" smtClean="0">
                <a:solidFill>
                  <a:prstClr val="black"/>
                </a:solidFill>
              </a:rPr>
              <a:pPr/>
              <a:t>23</a:t>
            </a:fld>
            <a:endParaRPr lang="ru-RU">
              <a:solidFill>
                <a:prstClr val="black"/>
              </a:solidFill>
            </a:endParaRPr>
          </a:p>
        </p:txBody>
      </p:sp>
    </p:spTree>
    <p:extLst>
      <p:ext uri="{BB962C8B-B14F-4D97-AF65-F5344CB8AC3E}">
        <p14:creationId xmlns:p14="http://schemas.microsoft.com/office/powerpoint/2010/main" val="756281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20BE639-5771-4D5D-8537-4962319F027C}" type="datetimeFigureOut">
              <a:rPr lang="ru-RU" smtClean="0"/>
              <a:t>07.11.2011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1F9D84E-83D9-4142-8F00-EA4E9E928027}" type="slidenum">
              <a:rPr lang="ru-RU" smtClean="0"/>
              <a:t>‹#›</a:t>
            </a:fld>
            <a:endParaRPr lang="ru-RU"/>
          </a:p>
        </p:txBody>
      </p:sp>
    </p:spTree>
    <p:extLst>
      <p:ext uri="{BB962C8B-B14F-4D97-AF65-F5344CB8AC3E}">
        <p14:creationId xmlns:p14="http://schemas.microsoft.com/office/powerpoint/2010/main" val="276667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20BE639-5771-4D5D-8537-4962319F027C}" type="datetimeFigureOut">
              <a:rPr lang="ru-RU" smtClean="0"/>
              <a:t>07.11.2011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1F9D84E-83D9-4142-8F00-EA4E9E928027}" type="slidenum">
              <a:rPr lang="ru-RU" smtClean="0"/>
              <a:t>‹#›</a:t>
            </a:fld>
            <a:endParaRPr lang="ru-RU"/>
          </a:p>
        </p:txBody>
      </p:sp>
    </p:spTree>
    <p:extLst>
      <p:ext uri="{BB962C8B-B14F-4D97-AF65-F5344CB8AC3E}">
        <p14:creationId xmlns:p14="http://schemas.microsoft.com/office/powerpoint/2010/main" val="1744657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20BE639-5771-4D5D-8537-4962319F027C}" type="datetimeFigureOut">
              <a:rPr lang="ru-RU" smtClean="0"/>
              <a:t>07.11.2011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1F9D84E-83D9-4142-8F00-EA4E9E928027}" type="slidenum">
              <a:rPr lang="ru-RU" smtClean="0"/>
              <a:t>‹#›</a:t>
            </a:fld>
            <a:endParaRPr lang="ru-RU"/>
          </a:p>
        </p:txBody>
      </p:sp>
    </p:spTree>
    <p:extLst>
      <p:ext uri="{BB962C8B-B14F-4D97-AF65-F5344CB8AC3E}">
        <p14:creationId xmlns:p14="http://schemas.microsoft.com/office/powerpoint/2010/main" val="3374657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20BE639-5771-4D5D-8537-4962319F027C}" type="datetimeFigureOut">
              <a:rPr lang="ru-RU" smtClean="0"/>
              <a:t>07.11.2011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1F9D84E-83D9-4142-8F00-EA4E9E928027}" type="slidenum">
              <a:rPr lang="ru-RU" smtClean="0"/>
              <a:t>‹#›</a:t>
            </a:fld>
            <a:endParaRPr lang="ru-RU"/>
          </a:p>
        </p:txBody>
      </p:sp>
    </p:spTree>
    <p:extLst>
      <p:ext uri="{BB962C8B-B14F-4D97-AF65-F5344CB8AC3E}">
        <p14:creationId xmlns:p14="http://schemas.microsoft.com/office/powerpoint/2010/main" val="4199138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20BE639-5771-4D5D-8537-4962319F027C}" type="datetimeFigureOut">
              <a:rPr lang="ru-RU" smtClean="0"/>
              <a:t>07.11.2011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1F9D84E-83D9-4142-8F00-EA4E9E928027}" type="slidenum">
              <a:rPr lang="ru-RU" smtClean="0"/>
              <a:t>‹#›</a:t>
            </a:fld>
            <a:endParaRPr lang="ru-RU"/>
          </a:p>
        </p:txBody>
      </p:sp>
    </p:spTree>
    <p:extLst>
      <p:ext uri="{BB962C8B-B14F-4D97-AF65-F5344CB8AC3E}">
        <p14:creationId xmlns:p14="http://schemas.microsoft.com/office/powerpoint/2010/main" val="2367798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20BE639-5771-4D5D-8537-4962319F027C}" type="datetimeFigureOut">
              <a:rPr lang="ru-RU" smtClean="0"/>
              <a:t>07.11.2011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1F9D84E-83D9-4142-8F00-EA4E9E928027}" type="slidenum">
              <a:rPr lang="ru-RU" smtClean="0"/>
              <a:t>‹#›</a:t>
            </a:fld>
            <a:endParaRPr lang="ru-RU"/>
          </a:p>
        </p:txBody>
      </p:sp>
    </p:spTree>
    <p:extLst>
      <p:ext uri="{BB962C8B-B14F-4D97-AF65-F5344CB8AC3E}">
        <p14:creationId xmlns:p14="http://schemas.microsoft.com/office/powerpoint/2010/main" val="3916193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20BE639-5771-4D5D-8537-4962319F027C}" type="datetimeFigureOut">
              <a:rPr lang="ru-RU" smtClean="0"/>
              <a:t>07.11.2011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1F9D84E-83D9-4142-8F00-EA4E9E928027}" type="slidenum">
              <a:rPr lang="ru-RU" smtClean="0"/>
              <a:t>‹#›</a:t>
            </a:fld>
            <a:endParaRPr lang="ru-RU"/>
          </a:p>
        </p:txBody>
      </p:sp>
    </p:spTree>
    <p:extLst>
      <p:ext uri="{BB962C8B-B14F-4D97-AF65-F5344CB8AC3E}">
        <p14:creationId xmlns:p14="http://schemas.microsoft.com/office/powerpoint/2010/main" val="737498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20BE639-5771-4D5D-8537-4962319F027C}" type="datetimeFigureOut">
              <a:rPr lang="ru-RU" smtClean="0"/>
              <a:t>07.11.2011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1F9D84E-83D9-4142-8F00-EA4E9E928027}" type="slidenum">
              <a:rPr lang="ru-RU" smtClean="0"/>
              <a:t>‹#›</a:t>
            </a:fld>
            <a:endParaRPr lang="ru-RU"/>
          </a:p>
        </p:txBody>
      </p:sp>
    </p:spTree>
    <p:extLst>
      <p:ext uri="{BB962C8B-B14F-4D97-AF65-F5344CB8AC3E}">
        <p14:creationId xmlns:p14="http://schemas.microsoft.com/office/powerpoint/2010/main" val="1495184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20BE639-5771-4D5D-8537-4962319F027C}" type="datetimeFigureOut">
              <a:rPr lang="ru-RU" smtClean="0"/>
              <a:t>07.11.2011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1F9D84E-83D9-4142-8F00-EA4E9E928027}" type="slidenum">
              <a:rPr lang="ru-RU" smtClean="0"/>
              <a:t>‹#›</a:t>
            </a:fld>
            <a:endParaRPr lang="ru-RU"/>
          </a:p>
        </p:txBody>
      </p:sp>
    </p:spTree>
    <p:extLst>
      <p:ext uri="{BB962C8B-B14F-4D97-AF65-F5344CB8AC3E}">
        <p14:creationId xmlns:p14="http://schemas.microsoft.com/office/powerpoint/2010/main" val="843323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20BE639-5771-4D5D-8537-4962319F027C}" type="datetimeFigureOut">
              <a:rPr lang="ru-RU" smtClean="0"/>
              <a:t>07.11.2011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1F9D84E-83D9-4142-8F00-EA4E9E928027}" type="slidenum">
              <a:rPr lang="ru-RU" smtClean="0"/>
              <a:t>‹#›</a:t>
            </a:fld>
            <a:endParaRPr lang="ru-RU"/>
          </a:p>
        </p:txBody>
      </p:sp>
    </p:spTree>
    <p:extLst>
      <p:ext uri="{BB962C8B-B14F-4D97-AF65-F5344CB8AC3E}">
        <p14:creationId xmlns:p14="http://schemas.microsoft.com/office/powerpoint/2010/main" val="41589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20BE639-5771-4D5D-8537-4962319F027C}" type="datetimeFigureOut">
              <a:rPr lang="ru-RU" smtClean="0"/>
              <a:t>07.11.2011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1F9D84E-83D9-4142-8F00-EA4E9E928027}" type="slidenum">
              <a:rPr lang="ru-RU" smtClean="0"/>
              <a:t>‹#›</a:t>
            </a:fld>
            <a:endParaRPr lang="ru-RU"/>
          </a:p>
        </p:txBody>
      </p:sp>
    </p:spTree>
    <p:extLst>
      <p:ext uri="{BB962C8B-B14F-4D97-AF65-F5344CB8AC3E}">
        <p14:creationId xmlns:p14="http://schemas.microsoft.com/office/powerpoint/2010/main" val="358113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0BE639-5771-4D5D-8537-4962319F027C}" type="datetimeFigureOut">
              <a:rPr lang="ru-RU" smtClean="0"/>
              <a:t>07.11.2011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9D84E-83D9-4142-8F00-EA4E9E928027}" type="slidenum">
              <a:rPr lang="ru-RU" smtClean="0"/>
              <a:t>‹#›</a:t>
            </a:fld>
            <a:endParaRPr lang="ru-RU"/>
          </a:p>
        </p:txBody>
      </p:sp>
    </p:spTree>
    <p:extLst>
      <p:ext uri="{BB962C8B-B14F-4D97-AF65-F5344CB8AC3E}">
        <p14:creationId xmlns:p14="http://schemas.microsoft.com/office/powerpoint/2010/main" val="1207666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73B5~1\AppData\Local\Temp\Rar$DI62.928\notebook_bg.gif"/>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35000"/>
                    </a14:imgEffect>
                    <a14:imgEffect>
                      <a14:colorTemperature colorTemp="9750"/>
                    </a14:imgEffect>
                    <a14:imgEffect>
                      <a14:saturation sat="300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0" y="-132081"/>
            <a:ext cx="9144000" cy="69900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0875"/>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365848" y="125850"/>
            <a:ext cx="3065760" cy="44552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sp>
        <p:nvSpPr>
          <p:cNvPr id="4" name="TextBox 3"/>
          <p:cNvSpPr txBox="1"/>
          <p:nvPr/>
        </p:nvSpPr>
        <p:spPr>
          <a:xfrm>
            <a:off x="2123728" y="4581128"/>
            <a:ext cx="5544616" cy="1754326"/>
          </a:xfrm>
          <a:prstGeom prst="rect">
            <a:avLst/>
          </a:prstGeom>
          <a:noFill/>
        </p:spPr>
        <p:txBody>
          <a:bodyPr wrap="square" rtlCol="0">
            <a:spAutoFit/>
          </a:bodyPr>
          <a:lstStyle/>
          <a:p>
            <a:r>
              <a:rPr lang="en-US" b="1" dirty="0" smtClean="0">
                <a:solidFill>
                  <a:prstClr val="black"/>
                </a:solidFill>
                <a:latin typeface="Times New Roman" pitchFamily="18" charset="0"/>
                <a:cs typeface="Times New Roman" pitchFamily="18" charset="0"/>
              </a:rPr>
              <a:t>The project of the federal law “About education in the Russian Federation” has been submitted to the public discussion since December 1. For a year and 2 months while the document had an access in the Internet, more than 10,000 amendments had been proposed to it.</a:t>
            </a:r>
            <a:endParaRPr lang="ru-RU" b="1" dirty="0">
              <a:solidFill>
                <a:prstClr val="black"/>
              </a:solidFill>
              <a:latin typeface="Times New Roman" pitchFamily="18" charset="0"/>
              <a:cs typeface="Times New Roman" pitchFamily="18" charset="0"/>
            </a:endParaRPr>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1124744"/>
            <a:ext cx="3600400"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0976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Заголовок 1"/>
          <p:cNvSpPr>
            <a:spLocks noGrp="1"/>
          </p:cNvSpPr>
          <p:nvPr>
            <p:ph type="title"/>
          </p:nvPr>
        </p:nvSpPr>
        <p:spPr>
          <a:xfrm>
            <a:off x="500063" y="785813"/>
            <a:ext cx="8229600" cy="1143000"/>
          </a:xfrm>
        </p:spPr>
        <p:txBody>
          <a:bodyPr/>
          <a:lstStyle/>
          <a:p>
            <a:endParaRPr lang="ru-RU" smtClean="0"/>
          </a:p>
        </p:txBody>
      </p:sp>
      <p:pic>
        <p:nvPicPr>
          <p:cNvPr id="33795" name="Содержимое 5" descr="5.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2643188" cy="714375"/>
          </a:xfrm>
        </p:spPr>
      </p:pic>
      <p:pic>
        <p:nvPicPr>
          <p:cNvPr id="33796" name="Рисунок 6" descr="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14375"/>
            <a:ext cx="2786063"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Рисунок 9" descr="9.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18789">
            <a:off x="312738" y="3244850"/>
            <a:ext cx="3055937"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Кроссворд"/>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0"/>
            <a:ext cx="28575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6" descr="Проект"/>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3188" y="0"/>
            <a:ext cx="3643312"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Рисунок 24" descr="8.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05113" y="3908425"/>
            <a:ext cx="3786187"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Рисунок 25" descr="7.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56879">
            <a:off x="5957888" y="2671763"/>
            <a:ext cx="3357562" cy="417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TextBox 12"/>
          <p:cNvSpPr txBox="1">
            <a:spLocks noChangeArrowheads="1"/>
          </p:cNvSpPr>
          <p:nvPr/>
        </p:nvSpPr>
        <p:spPr bwMode="auto">
          <a:xfrm>
            <a:off x="3571875" y="1500188"/>
            <a:ext cx="357188"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en-US" sz="400">
                <a:solidFill>
                  <a:srgbClr val="C00000"/>
                </a:solidFill>
                <a:latin typeface="Book Antiqua" pitchFamily="18" charset="0"/>
              </a:rPr>
              <a:t>_____</a:t>
            </a:r>
            <a:endParaRPr lang="ru-RU" sz="400">
              <a:solidFill>
                <a:srgbClr val="C00000"/>
              </a:solidFill>
            </a:endParaRPr>
          </a:p>
        </p:txBody>
      </p:sp>
      <p:sp>
        <p:nvSpPr>
          <p:cNvPr id="33804" name="TextBox 13"/>
          <p:cNvSpPr txBox="1">
            <a:spLocks noChangeArrowheads="1"/>
          </p:cNvSpPr>
          <p:nvPr/>
        </p:nvSpPr>
        <p:spPr bwMode="auto">
          <a:xfrm>
            <a:off x="3714750" y="15716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fontAlgn="base">
              <a:spcBef>
                <a:spcPct val="0"/>
              </a:spcBef>
              <a:spcAft>
                <a:spcPct val="0"/>
              </a:spcAft>
            </a:pPr>
            <a:endParaRPr lang="ru-RU">
              <a:solidFill>
                <a:prstClr val="black"/>
              </a:solidFill>
            </a:endParaRPr>
          </a:p>
        </p:txBody>
      </p:sp>
      <p:sp>
        <p:nvSpPr>
          <p:cNvPr id="33805" name="TextBox 17"/>
          <p:cNvSpPr txBox="1">
            <a:spLocks noChangeArrowheads="1"/>
          </p:cNvSpPr>
          <p:nvPr/>
        </p:nvSpPr>
        <p:spPr bwMode="auto">
          <a:xfrm>
            <a:off x="3571875" y="1428750"/>
            <a:ext cx="3984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en-US" sz="900">
                <a:solidFill>
                  <a:prstClr val="black"/>
                </a:solidFill>
                <a:latin typeface="Book Antiqua" pitchFamily="18" charset="0"/>
              </a:rPr>
              <a:t>ai</a:t>
            </a:r>
            <a:endParaRPr lang="ru-RU" sz="900">
              <a:solidFill>
                <a:prstClr val="black"/>
              </a:solidFill>
            </a:endParaRPr>
          </a:p>
        </p:txBody>
      </p:sp>
    </p:spTree>
    <p:extLst>
      <p:ext uri="{BB962C8B-B14F-4D97-AF65-F5344CB8AC3E}">
        <p14:creationId xmlns:p14="http://schemas.microsoft.com/office/powerpoint/2010/main" val="2874419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44408" y="704850"/>
            <a:ext cx="442392" cy="203870"/>
          </a:xfrm>
        </p:spPr>
        <p:txBody>
          <a:bodyPr>
            <a:normAutofit fontScale="90000"/>
          </a:bodyPr>
          <a:lstStyle/>
          <a:p>
            <a:endParaRPr lang="ru-RU" dirty="0"/>
          </a:p>
        </p:txBody>
      </p:sp>
      <p:sp>
        <p:nvSpPr>
          <p:cNvPr id="3" name="Объект 2"/>
          <p:cNvSpPr>
            <a:spLocks noGrp="1"/>
          </p:cNvSpPr>
          <p:nvPr>
            <p:ph idx="1"/>
          </p:nvPr>
        </p:nvSpPr>
        <p:spPr>
          <a:xfrm>
            <a:off x="179512" y="188640"/>
            <a:ext cx="8784976" cy="6480719"/>
          </a:xfrm>
        </p:spPr>
        <p:txBody>
          <a:bodyPr>
            <a:normAutofit/>
          </a:bodyPr>
          <a:lstStyle/>
          <a:p>
            <a:pPr marL="0" indent="0">
              <a:buNone/>
            </a:pPr>
            <a:r>
              <a:rPr lang="en-US" sz="2000" dirty="0" smtClean="0"/>
              <a:t>The use of projects is a powerful means to stimulate pupils’ creativeness especially if the work on the subject is organized in a group. Such work is eventually ends with the project </a:t>
            </a:r>
            <a:r>
              <a:rPr lang="en-US" sz="2000" dirty="0" err="1" smtClean="0"/>
              <a:t>defence</a:t>
            </a:r>
            <a:r>
              <a:rPr lang="en-US" sz="2000" dirty="0"/>
              <a:t> </a:t>
            </a:r>
            <a:r>
              <a:rPr lang="en-US" sz="2000" dirty="0" smtClean="0"/>
              <a:t>where the pupils must show some material product created during their work. At the English lessons we make research</a:t>
            </a:r>
            <a:r>
              <a:rPr lang="en-US" sz="2000" dirty="0"/>
              <a:t>,</a:t>
            </a:r>
            <a:r>
              <a:rPr lang="en-US" sz="2000" dirty="0" smtClean="0"/>
              <a:t> informative electronic projects. The work on the project demands knowledge from many spheres, that’s why we have to make integrated projects on geography, literature, history, art, and even physics.</a:t>
            </a:r>
          </a:p>
          <a:p>
            <a:pPr marL="0" indent="0">
              <a:buNone/>
            </a:pPr>
            <a:endParaRPr lang="ru-RU" sz="2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2130549"/>
            <a:ext cx="4702259" cy="2830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36" y="2858641"/>
            <a:ext cx="4369347"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46686" y="5661248"/>
            <a:ext cx="7992888" cy="738664"/>
          </a:xfrm>
          <a:prstGeom prst="rect">
            <a:avLst/>
          </a:prstGeom>
          <a:noFill/>
        </p:spPr>
        <p:txBody>
          <a:bodyPr wrap="square" rtlCol="0">
            <a:spAutoFit/>
          </a:bodyPr>
          <a:lstStyle/>
          <a:p>
            <a:r>
              <a:rPr lang="en-US" sz="1400" dirty="0" smtClean="0"/>
              <a:t>The group </a:t>
            </a:r>
            <a:r>
              <a:rPr lang="en-US" sz="1400" dirty="0" err="1" smtClean="0"/>
              <a:t>defence</a:t>
            </a:r>
            <a:r>
              <a:rPr lang="en-US" sz="1400" dirty="0" smtClean="0"/>
              <a:t> of the project in the 11</a:t>
            </a:r>
            <a:r>
              <a:rPr lang="en-US" sz="1400" baseline="30000" dirty="0" smtClean="0"/>
              <a:t>th</a:t>
            </a:r>
            <a:r>
              <a:rPr lang="en-US" sz="1400" dirty="0" smtClean="0"/>
              <a:t> form “Legends of Old Britain”. The students studied the legends </a:t>
            </a:r>
            <a:r>
              <a:rPr lang="en-US" sz="1400" dirty="0" smtClean="0"/>
              <a:t>o</a:t>
            </a:r>
            <a:r>
              <a:rPr lang="en-US" sz="1400" dirty="0"/>
              <a:t>f</a:t>
            </a:r>
            <a:r>
              <a:rPr lang="ru-RU" sz="1400" dirty="0" smtClean="0"/>
              <a:t> </a:t>
            </a:r>
            <a:r>
              <a:rPr lang="en-US" sz="1400" dirty="0" smtClean="0"/>
              <a:t>King Arthur, Lady Godiva and Robin Hood and then in their research tried to prove if these characters were real or invented by folk. </a:t>
            </a:r>
            <a:endParaRPr lang="ru-RU" sz="1400" dirty="0"/>
          </a:p>
        </p:txBody>
      </p:sp>
    </p:spTree>
    <p:extLst>
      <p:ext uri="{BB962C8B-B14F-4D97-AF65-F5344CB8AC3E}">
        <p14:creationId xmlns:p14="http://schemas.microsoft.com/office/powerpoint/2010/main" val="9302149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6156176" y="139464"/>
            <a:ext cx="2530624" cy="4525963"/>
          </a:xfrm>
        </p:spPr>
        <p:txBody>
          <a:bodyPr>
            <a:normAutofit/>
          </a:bodyPr>
          <a:lstStyle/>
          <a:p>
            <a:pPr marL="0" indent="0">
              <a:buNone/>
            </a:pPr>
            <a:endParaRPr lang="en-US" sz="2000" dirty="0" smtClean="0"/>
          </a:p>
          <a:p>
            <a:pPr marL="0" indent="0">
              <a:buNone/>
            </a:pPr>
            <a:r>
              <a:rPr lang="en-US" sz="2000" dirty="0" smtClean="0"/>
              <a:t>The project “Legends of Old </a:t>
            </a:r>
            <a:r>
              <a:rPr lang="en-US" sz="2000" dirty="0"/>
              <a:t>E</a:t>
            </a:r>
            <a:r>
              <a:rPr lang="en-US" sz="2000" dirty="0" smtClean="0"/>
              <a:t>ngland” was presented at the All Russian pedagogical festival “Open Lesson” and published in its materials.</a:t>
            </a:r>
            <a:endParaRPr lang="ru-RU" sz="2000"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61426"/>
            <a:ext cx="2808312" cy="4019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332656"/>
            <a:ext cx="2876085" cy="3958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839581"/>
            <a:ext cx="3206427" cy="398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604765" y="4653136"/>
            <a:ext cx="4783659" cy="1200329"/>
          </a:xfrm>
          <a:prstGeom prst="rect">
            <a:avLst/>
          </a:prstGeom>
          <a:noFill/>
        </p:spPr>
        <p:txBody>
          <a:bodyPr wrap="square" rtlCol="0">
            <a:spAutoFit/>
          </a:bodyPr>
          <a:lstStyle/>
          <a:p>
            <a:r>
              <a:rPr lang="en-US" dirty="0" smtClean="0"/>
              <a:t>I try to put the plans of my best lessons in the Internet  on teachers’ sites to share the experience with colleagues and to get their  responses and assessment.</a:t>
            </a:r>
            <a:endParaRPr lang="ru-RU" dirty="0"/>
          </a:p>
        </p:txBody>
      </p:sp>
    </p:spTree>
    <p:extLst>
      <p:ext uri="{BB962C8B-B14F-4D97-AF65-F5344CB8AC3E}">
        <p14:creationId xmlns:p14="http://schemas.microsoft.com/office/powerpoint/2010/main" val="13026523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3043" y="2564904"/>
            <a:ext cx="4055744" cy="3041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8388424" y="274638"/>
            <a:ext cx="298376" cy="1143000"/>
          </a:xfrm>
        </p:spPr>
        <p:txBody>
          <a:bodyPr/>
          <a:lstStyle/>
          <a:p>
            <a:endParaRPr lang="ru-RU" dirty="0"/>
          </a:p>
        </p:txBody>
      </p:sp>
      <p:sp>
        <p:nvSpPr>
          <p:cNvPr id="3" name="Объект 2"/>
          <p:cNvSpPr>
            <a:spLocks noGrp="1"/>
          </p:cNvSpPr>
          <p:nvPr>
            <p:ph idx="1"/>
          </p:nvPr>
        </p:nvSpPr>
        <p:spPr>
          <a:xfrm>
            <a:off x="179512" y="260648"/>
            <a:ext cx="8507288" cy="6408712"/>
          </a:xfrm>
        </p:spPr>
        <p:txBody>
          <a:bodyPr>
            <a:normAutofit/>
          </a:bodyPr>
          <a:lstStyle/>
          <a:p>
            <a:pPr marL="0" indent="0">
              <a:buNone/>
            </a:pPr>
            <a:r>
              <a:rPr lang="en-US" sz="2000" dirty="0" smtClean="0"/>
              <a:t>A large-scale </a:t>
            </a:r>
            <a:r>
              <a:rPr lang="en-US" sz="2000" dirty="0" smtClean="0"/>
              <a:t>project “Christmas” was carried out in the 8</a:t>
            </a:r>
            <a:r>
              <a:rPr lang="en-US" sz="2000" baseline="30000" dirty="0" smtClean="0"/>
              <a:t>th</a:t>
            </a:r>
            <a:r>
              <a:rPr lang="en-US" sz="2000" dirty="0" smtClean="0"/>
              <a:t> grade. It united not only the pupils but the teachers as well, because the teachers of English, art, handicraft, literature and physics participated in it. The </a:t>
            </a:r>
            <a:r>
              <a:rPr lang="en-US" sz="2000" dirty="0" err="1" smtClean="0"/>
              <a:t>defence</a:t>
            </a:r>
            <a:r>
              <a:rPr lang="en-US" sz="2000" dirty="0" smtClean="0"/>
              <a:t> of the project took place on Christmas Eve and was a tremendous holiday at school. Pupils made Christmas ornaments, prepared Christmas dishes and decorations, made reports about English Christmas plants and traditions, compared Russian </a:t>
            </a:r>
            <a:r>
              <a:rPr lang="en-US" sz="2000" dirty="0" err="1" smtClean="0"/>
              <a:t>Ded</a:t>
            </a:r>
            <a:r>
              <a:rPr lang="en-US" sz="2000" dirty="0" smtClean="0"/>
              <a:t> </a:t>
            </a:r>
            <a:r>
              <a:rPr lang="en-US" sz="2000" dirty="0" err="1" smtClean="0"/>
              <a:t>Moroz</a:t>
            </a:r>
            <a:r>
              <a:rPr lang="en-US" sz="2000" dirty="0" smtClean="0"/>
              <a:t> and Santa Claus and wrote a letter to Santa in Finland. They also showed Russian Christmas traditions.</a:t>
            </a:r>
            <a:endParaRPr lang="ru-RU" sz="20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212976"/>
            <a:ext cx="4392488" cy="3294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63927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4499992" y="548680"/>
            <a:ext cx="4176557" cy="2808312"/>
          </a:xfrm>
        </p:spPr>
        <p:txBody>
          <a:bodyPr>
            <a:normAutofit/>
          </a:bodyPr>
          <a:lstStyle/>
          <a:p>
            <a:pPr marL="0" indent="0">
              <a:buNone/>
            </a:pPr>
            <a:r>
              <a:rPr lang="en-US" sz="2000" dirty="0" smtClean="0"/>
              <a:t>Christmas decorations made </a:t>
            </a:r>
            <a:r>
              <a:rPr lang="en-US" sz="2000" dirty="0">
                <a:solidFill>
                  <a:prstClr val="black"/>
                </a:solidFill>
              </a:rPr>
              <a:t>of salted dough </a:t>
            </a:r>
            <a:r>
              <a:rPr lang="en-US" sz="2000" dirty="0" smtClean="0"/>
              <a:t>by the pupils for the lesson “ Christmas”. The plan of the lesson was </a:t>
            </a:r>
            <a:r>
              <a:rPr lang="en-US" sz="2000" dirty="0" smtClean="0"/>
              <a:t>sent</a:t>
            </a:r>
            <a:r>
              <a:rPr lang="en-US" sz="2000" dirty="0" smtClean="0"/>
              <a:t> </a:t>
            </a:r>
            <a:r>
              <a:rPr lang="en-US" sz="2000" dirty="0" smtClean="0"/>
              <a:t>to the regional competition “From an idea to creativity” and won the second prize.</a:t>
            </a:r>
            <a:endParaRPr lang="ru-RU" sz="2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36" y="116632"/>
            <a:ext cx="1944216"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8745" y="2391459"/>
            <a:ext cx="1924912" cy="2566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620688"/>
            <a:ext cx="1998222"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5616" y="2782044"/>
            <a:ext cx="2804023"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985" y="3573016"/>
            <a:ext cx="3691408" cy="276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85844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Заголовок 1"/>
          <p:cNvSpPr>
            <a:spLocks noGrp="1"/>
          </p:cNvSpPr>
          <p:nvPr>
            <p:ph type="title"/>
          </p:nvPr>
        </p:nvSpPr>
        <p:spPr/>
        <p:txBody>
          <a:bodyPr/>
          <a:lstStyle/>
          <a:p>
            <a:endParaRPr lang="ru-RU" dirty="0" smtClean="0"/>
          </a:p>
        </p:txBody>
      </p:sp>
      <p:sp>
        <p:nvSpPr>
          <p:cNvPr id="2" name="Объект 1"/>
          <p:cNvSpPr>
            <a:spLocks noGrp="1"/>
          </p:cNvSpPr>
          <p:nvPr>
            <p:ph idx="1"/>
          </p:nvPr>
        </p:nvSpPr>
        <p:spPr>
          <a:xfrm>
            <a:off x="107504" y="260648"/>
            <a:ext cx="3600400" cy="6480720"/>
          </a:xfrm>
        </p:spPr>
        <p:txBody>
          <a:bodyPr>
            <a:normAutofit/>
          </a:bodyPr>
          <a:lstStyle/>
          <a:p>
            <a:pPr marL="0" lvl="0" indent="0">
              <a:buNone/>
            </a:pPr>
            <a:r>
              <a:rPr lang="en-US" sz="2000" dirty="0">
                <a:solidFill>
                  <a:prstClr val="black"/>
                </a:solidFill>
                <a:latin typeface="Times New Roman" pitchFamily="18" charset="0"/>
                <a:cs typeface="Times New Roman" pitchFamily="18" charset="0"/>
              </a:rPr>
              <a:t>One more interesting project </a:t>
            </a:r>
            <a:r>
              <a:rPr lang="en-US" sz="2000" dirty="0" smtClean="0">
                <a:solidFill>
                  <a:prstClr val="black"/>
                </a:solidFill>
                <a:latin typeface="Times New Roman" pitchFamily="18" charset="0"/>
                <a:cs typeface="Times New Roman" pitchFamily="18" charset="0"/>
              </a:rPr>
              <a:t>is a </a:t>
            </a:r>
            <a:r>
              <a:rPr lang="en-US" sz="2000" dirty="0">
                <a:solidFill>
                  <a:prstClr val="black"/>
                </a:solidFill>
                <a:latin typeface="Times New Roman" pitchFamily="18" charset="0"/>
                <a:cs typeface="Times New Roman" pitchFamily="18" charset="0"/>
              </a:rPr>
              <a:t>joint project on geography and English “The influence of geographical position on people’s lifestyle</a:t>
            </a:r>
            <a:r>
              <a:rPr lang="en-US" sz="2000" dirty="0" smtClean="0">
                <a:solidFill>
                  <a:prstClr val="black"/>
                </a:solidFill>
                <a:latin typeface="Times New Roman" pitchFamily="18" charset="0"/>
                <a:cs typeface="Times New Roman" pitchFamily="18" charset="0"/>
              </a:rPr>
              <a:t>”. The result of this lesson </a:t>
            </a:r>
            <a:r>
              <a:rPr lang="en-US" sz="2000" dirty="0" smtClean="0">
                <a:solidFill>
                  <a:prstClr val="black"/>
                </a:solidFill>
                <a:latin typeface="Times New Roman" pitchFamily="18" charset="0"/>
                <a:cs typeface="Times New Roman" pitchFamily="18" charset="0"/>
              </a:rPr>
              <a:t>is</a:t>
            </a:r>
            <a:r>
              <a:rPr lang="en-US" sz="2000" dirty="0" smtClean="0">
                <a:solidFill>
                  <a:prstClr val="black"/>
                </a:solidFill>
                <a:latin typeface="Times New Roman" pitchFamily="18" charset="0"/>
                <a:cs typeface="Times New Roman" pitchFamily="18" charset="0"/>
              </a:rPr>
              <a:t> </a:t>
            </a:r>
            <a:r>
              <a:rPr lang="en-US" sz="2000" dirty="0" smtClean="0">
                <a:solidFill>
                  <a:prstClr val="black"/>
                </a:solidFill>
                <a:latin typeface="Times New Roman" pitchFamily="18" charset="0"/>
                <a:cs typeface="Times New Roman" pitchFamily="18" charset="0"/>
              </a:rPr>
              <a:t>two magazines made by pupils.</a:t>
            </a:r>
          </a:p>
          <a:p>
            <a:pPr marL="0" lvl="0" indent="0">
              <a:buNone/>
            </a:pPr>
            <a:endParaRPr lang="en-US" sz="2000" dirty="0">
              <a:solidFill>
                <a:prstClr val="black"/>
              </a:solidFill>
              <a:latin typeface="Times New Roman" pitchFamily="18" charset="0"/>
              <a:cs typeface="Times New Roman" pitchFamily="18" charset="0"/>
            </a:endParaRPr>
          </a:p>
          <a:p>
            <a:pPr marL="0" lvl="0" indent="0">
              <a:buNone/>
            </a:pPr>
            <a:endParaRPr lang="en-US" sz="2000" dirty="0" smtClean="0">
              <a:solidFill>
                <a:prstClr val="black"/>
              </a:solidFill>
              <a:latin typeface="Times New Roman" pitchFamily="18" charset="0"/>
              <a:cs typeface="Times New Roman" pitchFamily="18" charset="0"/>
            </a:endParaRPr>
          </a:p>
          <a:p>
            <a:pPr marL="0" lvl="0" indent="0">
              <a:buNone/>
            </a:pPr>
            <a:endParaRPr lang="en-US" sz="2000" dirty="0" smtClean="0">
              <a:solidFill>
                <a:prstClr val="black"/>
              </a:solidFill>
              <a:latin typeface="Times New Roman" pitchFamily="18" charset="0"/>
              <a:cs typeface="Times New Roman" pitchFamily="18" charset="0"/>
            </a:endParaRPr>
          </a:p>
          <a:p>
            <a:pPr marL="0" lvl="0" indent="0">
              <a:buNone/>
            </a:pPr>
            <a:endParaRPr lang="en-US" sz="2000" dirty="0">
              <a:solidFill>
                <a:prstClr val="black"/>
              </a:solidFill>
              <a:latin typeface="Times New Roman" pitchFamily="18" charset="0"/>
              <a:cs typeface="Times New Roman" pitchFamily="18" charset="0"/>
            </a:endParaRPr>
          </a:p>
          <a:p>
            <a:pPr marL="0" lvl="0" indent="0">
              <a:buNone/>
            </a:pPr>
            <a:r>
              <a:rPr lang="en-US" sz="2000" dirty="0" smtClean="0">
                <a:solidFill>
                  <a:prstClr val="black"/>
                </a:solidFill>
                <a:latin typeface="Times New Roman" pitchFamily="18" charset="0"/>
                <a:cs typeface="Times New Roman" pitchFamily="18" charset="0"/>
              </a:rPr>
              <a:t>It seems impossible, but we managed to give an integrated lesson “English + physics” on the theme “The electronic microscope”. It was given at the district teachers’ conference and received high marks.</a:t>
            </a:r>
            <a:endParaRPr lang="ru-RU" sz="2000" dirty="0">
              <a:solidFill>
                <a:prstClr val="black"/>
              </a:solidFill>
              <a:latin typeface="Times New Roman" pitchFamily="18" charset="0"/>
              <a:cs typeface="Times New Roman" pitchFamily="18" charset="0"/>
            </a:endParaRPr>
          </a:p>
          <a:p>
            <a:pPr marL="0" indent="0">
              <a:buNone/>
            </a:pPr>
            <a:endParaRPr lang="ru-RU"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0440" y="3826021"/>
            <a:ext cx="3556801" cy="2667601"/>
          </a:xfrm>
          <a:prstGeom prst="rect">
            <a:avLst/>
          </a:prstGeom>
        </p:spPr>
      </p:pic>
      <p:pic>
        <p:nvPicPr>
          <p:cNvPr id="35844" name="Рисунок 4" descr="жур.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40365">
            <a:off x="3765392" y="380388"/>
            <a:ext cx="2457041" cy="318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Рисунок 5" descr="жур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44285">
            <a:off x="6232621" y="321718"/>
            <a:ext cx="2373917" cy="3300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4418" y="3738039"/>
            <a:ext cx="2301720" cy="3068960"/>
          </a:xfrm>
          <a:prstGeom prst="rect">
            <a:avLst/>
          </a:prstGeom>
        </p:spPr>
      </p:pic>
    </p:spTree>
    <p:extLst>
      <p:ext uri="{BB962C8B-B14F-4D97-AF65-F5344CB8AC3E}">
        <p14:creationId xmlns:p14="http://schemas.microsoft.com/office/powerpoint/2010/main" val="3703029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57200" y="5949280"/>
            <a:ext cx="8229600" cy="720080"/>
          </a:xfrm>
        </p:spPr>
        <p:txBody>
          <a:bodyPr>
            <a:normAutofit fontScale="92500"/>
          </a:bodyPr>
          <a:lstStyle/>
          <a:p>
            <a:pPr marL="0" indent="0">
              <a:buNone/>
            </a:pPr>
            <a:r>
              <a:rPr lang="en-US" sz="2000" dirty="0" smtClean="0"/>
              <a:t>I presented my experience on the use of project method of teaching at the federal competition of teachers using new information technologies in their work in 2011. </a:t>
            </a:r>
            <a:endParaRPr lang="ru-RU" sz="20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88640"/>
            <a:ext cx="8136904"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08960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60432" y="274638"/>
            <a:ext cx="226368" cy="1143000"/>
          </a:xfrm>
        </p:spPr>
        <p:txBody>
          <a:bodyPr/>
          <a:lstStyle/>
          <a:p>
            <a:endParaRPr lang="ru-RU" dirty="0"/>
          </a:p>
        </p:txBody>
      </p:sp>
      <p:sp>
        <p:nvSpPr>
          <p:cNvPr id="3" name="Объект 2"/>
          <p:cNvSpPr>
            <a:spLocks noGrp="1"/>
          </p:cNvSpPr>
          <p:nvPr>
            <p:ph idx="1"/>
          </p:nvPr>
        </p:nvSpPr>
        <p:spPr>
          <a:xfrm>
            <a:off x="179512" y="44624"/>
            <a:ext cx="8784976" cy="6624736"/>
          </a:xfrm>
        </p:spPr>
        <p:txBody>
          <a:bodyPr>
            <a:normAutofit/>
          </a:bodyPr>
          <a:lstStyle/>
          <a:p>
            <a:pPr marL="0" indent="0">
              <a:buNone/>
            </a:pPr>
            <a:r>
              <a:rPr lang="en-US" sz="1800" dirty="0" smtClean="0"/>
              <a:t>My pupils regularly take part in different English language competitions and become winners. It also motivates them a lot.</a:t>
            </a:r>
            <a:endParaRPr lang="ru-RU" sz="18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53" y="744241"/>
            <a:ext cx="2879057" cy="4072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592163"/>
            <a:ext cx="292982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99" y="3418782"/>
            <a:ext cx="2612320" cy="337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5164" y="656023"/>
            <a:ext cx="2978909"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832" y="3485260"/>
            <a:ext cx="2448272" cy="3369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0949" y="3467698"/>
            <a:ext cx="2520280" cy="346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84240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1547813" y="620713"/>
            <a:ext cx="619283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fontAlgn="base" hangingPunct="1">
              <a:spcBef>
                <a:spcPct val="50000"/>
              </a:spcBef>
              <a:spcAft>
                <a:spcPct val="0"/>
              </a:spcAft>
            </a:pPr>
            <a:r>
              <a:rPr lang="en-US" sz="3200" b="1" dirty="0" smtClean="0">
                <a:solidFill>
                  <a:srgbClr val="CC0000"/>
                </a:solidFill>
                <a:latin typeface="Arial" charset="0"/>
              </a:rPr>
              <a:t>Cluster Method/Mind maps</a:t>
            </a:r>
            <a:endParaRPr lang="ru-RU" sz="3200" b="1" dirty="0" smtClean="0">
              <a:solidFill>
                <a:srgbClr val="CC0000"/>
              </a:solidFill>
              <a:latin typeface="Arial" charset="0"/>
            </a:endParaRPr>
          </a:p>
          <a:p>
            <a:pPr eaLnBrk="1" fontAlgn="base" hangingPunct="1">
              <a:spcBef>
                <a:spcPct val="50000"/>
              </a:spcBef>
              <a:spcAft>
                <a:spcPct val="0"/>
              </a:spcAft>
            </a:pPr>
            <a:endParaRPr lang="ru-RU" sz="3200" b="1" dirty="0" smtClean="0">
              <a:solidFill>
                <a:srgbClr val="000000"/>
              </a:solidFill>
              <a:latin typeface="Arial" charset="0"/>
            </a:endParaRPr>
          </a:p>
        </p:txBody>
      </p:sp>
      <p:sp>
        <p:nvSpPr>
          <p:cNvPr id="21507" name="Oval 5"/>
          <p:cNvSpPr>
            <a:spLocks noChangeArrowheads="1"/>
          </p:cNvSpPr>
          <p:nvPr/>
        </p:nvSpPr>
        <p:spPr bwMode="auto">
          <a:xfrm>
            <a:off x="3203575" y="3284538"/>
            <a:ext cx="2808288" cy="1008062"/>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ru-RU">
              <a:solidFill>
                <a:srgbClr val="000000"/>
              </a:solidFill>
            </a:endParaRPr>
          </a:p>
        </p:txBody>
      </p:sp>
      <p:sp>
        <p:nvSpPr>
          <p:cNvPr id="21508" name="Text Box 6"/>
          <p:cNvSpPr txBox="1">
            <a:spLocks noChangeArrowheads="1"/>
          </p:cNvSpPr>
          <p:nvPr/>
        </p:nvSpPr>
        <p:spPr bwMode="auto">
          <a:xfrm>
            <a:off x="3563938" y="3500438"/>
            <a:ext cx="2016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fontAlgn="base" hangingPunct="1">
              <a:spcBef>
                <a:spcPct val="50000"/>
              </a:spcBef>
              <a:spcAft>
                <a:spcPct val="0"/>
              </a:spcAft>
            </a:pPr>
            <a:endParaRPr lang="ru-RU" smtClean="0">
              <a:solidFill>
                <a:srgbClr val="000000"/>
              </a:solidFill>
            </a:endParaRPr>
          </a:p>
        </p:txBody>
      </p:sp>
      <p:sp>
        <p:nvSpPr>
          <p:cNvPr id="21509" name="Text Box 7"/>
          <p:cNvSpPr txBox="1">
            <a:spLocks noChangeArrowheads="1"/>
          </p:cNvSpPr>
          <p:nvPr/>
        </p:nvSpPr>
        <p:spPr bwMode="auto">
          <a:xfrm>
            <a:off x="3635375" y="3500438"/>
            <a:ext cx="2016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fontAlgn="base" hangingPunct="1">
              <a:spcBef>
                <a:spcPct val="50000"/>
              </a:spcBef>
              <a:spcAft>
                <a:spcPct val="0"/>
              </a:spcAft>
            </a:pPr>
            <a:r>
              <a:rPr lang="en-US" b="1" dirty="0" smtClean="0">
                <a:solidFill>
                  <a:srgbClr val="000000"/>
                </a:solidFill>
              </a:rPr>
              <a:t>Hobby</a:t>
            </a:r>
            <a:endParaRPr lang="ru-RU" b="1" dirty="0" smtClean="0">
              <a:solidFill>
                <a:srgbClr val="000000"/>
              </a:solidFill>
            </a:endParaRPr>
          </a:p>
        </p:txBody>
      </p:sp>
      <p:sp>
        <p:nvSpPr>
          <p:cNvPr id="21510" name="Text Box 9"/>
          <p:cNvSpPr txBox="1">
            <a:spLocks noChangeArrowheads="1"/>
          </p:cNvSpPr>
          <p:nvPr/>
        </p:nvSpPr>
        <p:spPr bwMode="auto">
          <a:xfrm>
            <a:off x="2916238" y="2205038"/>
            <a:ext cx="2376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fontAlgn="base" hangingPunct="1">
              <a:spcBef>
                <a:spcPct val="50000"/>
              </a:spcBef>
              <a:spcAft>
                <a:spcPct val="0"/>
              </a:spcAft>
            </a:pPr>
            <a:r>
              <a:rPr lang="en-US" sz="2400" dirty="0" smtClean="0">
                <a:solidFill>
                  <a:srgbClr val="000000"/>
                </a:solidFill>
              </a:rPr>
              <a:t>Watching TV</a:t>
            </a:r>
            <a:endParaRPr lang="ru-RU" sz="2400" dirty="0" smtClean="0">
              <a:solidFill>
                <a:srgbClr val="000000"/>
              </a:solidFill>
            </a:endParaRPr>
          </a:p>
        </p:txBody>
      </p:sp>
      <p:sp>
        <p:nvSpPr>
          <p:cNvPr id="21511" name="Line 10"/>
          <p:cNvSpPr>
            <a:spLocks noChangeShapeType="1"/>
          </p:cNvSpPr>
          <p:nvPr/>
        </p:nvSpPr>
        <p:spPr bwMode="auto">
          <a:xfrm flipH="1">
            <a:off x="2411413" y="3860800"/>
            <a:ext cx="792162"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srgbClr val="000000"/>
              </a:solidFill>
            </a:endParaRPr>
          </a:p>
        </p:txBody>
      </p:sp>
      <p:sp>
        <p:nvSpPr>
          <p:cNvPr id="21512" name="Text Box 11"/>
          <p:cNvSpPr txBox="1">
            <a:spLocks noChangeArrowheads="1"/>
          </p:cNvSpPr>
          <p:nvPr/>
        </p:nvSpPr>
        <p:spPr bwMode="auto">
          <a:xfrm>
            <a:off x="1116013" y="3644900"/>
            <a:ext cx="129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fontAlgn="base" hangingPunct="1">
              <a:spcBef>
                <a:spcPct val="50000"/>
              </a:spcBef>
              <a:spcAft>
                <a:spcPct val="0"/>
              </a:spcAft>
            </a:pPr>
            <a:r>
              <a:rPr lang="en-US" sz="2400" dirty="0" smtClean="0">
                <a:solidFill>
                  <a:srgbClr val="000000"/>
                </a:solidFill>
                <a:latin typeface="Arial" charset="0"/>
              </a:rPr>
              <a:t>Going in for sport</a:t>
            </a:r>
            <a:endParaRPr lang="ru-RU" sz="2400" dirty="0" smtClean="0">
              <a:solidFill>
                <a:srgbClr val="000000"/>
              </a:solidFill>
              <a:latin typeface="Arial" charset="0"/>
            </a:endParaRPr>
          </a:p>
        </p:txBody>
      </p:sp>
      <p:sp>
        <p:nvSpPr>
          <p:cNvPr id="21513" name="Line 12"/>
          <p:cNvSpPr>
            <a:spLocks noChangeShapeType="1"/>
          </p:cNvSpPr>
          <p:nvPr/>
        </p:nvSpPr>
        <p:spPr bwMode="auto">
          <a:xfrm>
            <a:off x="4356100" y="4292600"/>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srgbClr val="000000"/>
              </a:solidFill>
            </a:endParaRPr>
          </a:p>
        </p:txBody>
      </p:sp>
      <p:sp>
        <p:nvSpPr>
          <p:cNvPr id="21514" name="Text Box 13"/>
          <p:cNvSpPr txBox="1">
            <a:spLocks noChangeArrowheads="1"/>
          </p:cNvSpPr>
          <p:nvPr/>
        </p:nvSpPr>
        <p:spPr bwMode="auto">
          <a:xfrm>
            <a:off x="3563938" y="4724400"/>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fontAlgn="base" hangingPunct="1">
              <a:spcBef>
                <a:spcPct val="50000"/>
              </a:spcBef>
              <a:spcAft>
                <a:spcPct val="0"/>
              </a:spcAft>
            </a:pPr>
            <a:r>
              <a:rPr lang="en-US" sz="2400" dirty="0" smtClean="0">
                <a:solidFill>
                  <a:srgbClr val="000000"/>
                </a:solidFill>
                <a:latin typeface="Arial" charset="0"/>
              </a:rPr>
              <a:t>Reading </a:t>
            </a:r>
            <a:endParaRPr lang="ru-RU" sz="2400" dirty="0" smtClean="0">
              <a:solidFill>
                <a:srgbClr val="000000"/>
              </a:solidFill>
              <a:latin typeface="Arial" charset="0"/>
            </a:endParaRPr>
          </a:p>
        </p:txBody>
      </p:sp>
      <p:sp>
        <p:nvSpPr>
          <p:cNvPr id="21515" name="Line 14"/>
          <p:cNvSpPr>
            <a:spLocks noChangeShapeType="1"/>
          </p:cNvSpPr>
          <p:nvPr/>
        </p:nvSpPr>
        <p:spPr bwMode="auto">
          <a:xfrm flipH="1">
            <a:off x="2916238" y="5157788"/>
            <a:ext cx="936625" cy="142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srgbClr val="000000"/>
              </a:solidFill>
            </a:endParaRPr>
          </a:p>
        </p:txBody>
      </p:sp>
      <p:sp>
        <p:nvSpPr>
          <p:cNvPr id="21516" name="Text Box 15"/>
          <p:cNvSpPr txBox="1">
            <a:spLocks noChangeArrowheads="1"/>
          </p:cNvSpPr>
          <p:nvPr/>
        </p:nvSpPr>
        <p:spPr bwMode="auto">
          <a:xfrm>
            <a:off x="2555874" y="5300663"/>
            <a:ext cx="10080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fontAlgn="base" hangingPunct="1">
              <a:spcBef>
                <a:spcPct val="50000"/>
              </a:spcBef>
              <a:spcAft>
                <a:spcPct val="0"/>
              </a:spcAft>
            </a:pPr>
            <a:r>
              <a:rPr lang="en-US" dirty="0" smtClean="0">
                <a:solidFill>
                  <a:srgbClr val="000000"/>
                </a:solidFill>
              </a:rPr>
              <a:t>Is useful</a:t>
            </a:r>
            <a:endParaRPr lang="ru-RU" dirty="0" smtClean="0">
              <a:solidFill>
                <a:srgbClr val="000000"/>
              </a:solidFill>
            </a:endParaRPr>
          </a:p>
        </p:txBody>
      </p:sp>
      <p:sp>
        <p:nvSpPr>
          <p:cNvPr id="21517" name="Line 16"/>
          <p:cNvSpPr>
            <a:spLocks noChangeShapeType="1"/>
          </p:cNvSpPr>
          <p:nvPr/>
        </p:nvSpPr>
        <p:spPr bwMode="auto">
          <a:xfrm>
            <a:off x="4860379" y="5181600"/>
            <a:ext cx="575717" cy="4079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srgbClr val="000000"/>
              </a:solidFill>
            </a:endParaRPr>
          </a:p>
        </p:txBody>
      </p:sp>
      <p:sp>
        <p:nvSpPr>
          <p:cNvPr id="21518" name="Text Box 17"/>
          <p:cNvSpPr txBox="1">
            <a:spLocks noChangeArrowheads="1"/>
          </p:cNvSpPr>
          <p:nvPr/>
        </p:nvSpPr>
        <p:spPr bwMode="auto">
          <a:xfrm>
            <a:off x="5025041" y="5581920"/>
            <a:ext cx="15128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fontAlgn="base" hangingPunct="1">
              <a:spcBef>
                <a:spcPct val="50000"/>
              </a:spcBef>
              <a:spcAft>
                <a:spcPct val="0"/>
              </a:spcAft>
            </a:pPr>
            <a:r>
              <a:rPr lang="en-US" dirty="0" smtClean="0">
                <a:solidFill>
                  <a:srgbClr val="000000"/>
                </a:solidFill>
              </a:rPr>
              <a:t>We learn a lot of new things</a:t>
            </a:r>
            <a:endParaRPr lang="ru-RU" dirty="0" smtClean="0">
              <a:solidFill>
                <a:srgbClr val="000000"/>
              </a:solidFill>
            </a:endParaRPr>
          </a:p>
        </p:txBody>
      </p:sp>
      <p:sp>
        <p:nvSpPr>
          <p:cNvPr id="21521" name="Line 20"/>
          <p:cNvSpPr>
            <a:spLocks noChangeShapeType="1"/>
          </p:cNvSpPr>
          <p:nvPr/>
        </p:nvSpPr>
        <p:spPr bwMode="auto">
          <a:xfrm>
            <a:off x="6138941" y="3948489"/>
            <a:ext cx="785865" cy="5792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srgbClr val="000000"/>
              </a:solidFill>
            </a:endParaRPr>
          </a:p>
        </p:txBody>
      </p:sp>
      <p:sp>
        <p:nvSpPr>
          <p:cNvPr id="21522" name="Text Box 21"/>
          <p:cNvSpPr txBox="1">
            <a:spLocks noChangeArrowheads="1"/>
          </p:cNvSpPr>
          <p:nvPr/>
        </p:nvSpPr>
        <p:spPr bwMode="auto">
          <a:xfrm>
            <a:off x="6877050" y="3860800"/>
            <a:ext cx="1727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fontAlgn="base" hangingPunct="1">
              <a:spcBef>
                <a:spcPct val="50000"/>
              </a:spcBef>
              <a:spcAft>
                <a:spcPct val="0"/>
              </a:spcAft>
            </a:pPr>
            <a:endParaRPr lang="en-US" sz="2400" dirty="0" smtClean="0">
              <a:solidFill>
                <a:srgbClr val="000000"/>
              </a:solidFill>
              <a:latin typeface="Arial" charset="0"/>
            </a:endParaRPr>
          </a:p>
          <a:p>
            <a:pPr algn="ctr" eaLnBrk="1" fontAlgn="base" hangingPunct="1">
              <a:spcBef>
                <a:spcPct val="50000"/>
              </a:spcBef>
              <a:spcAft>
                <a:spcPct val="0"/>
              </a:spcAft>
            </a:pPr>
            <a:r>
              <a:rPr lang="en-US" sz="2400" dirty="0" smtClean="0">
                <a:solidFill>
                  <a:srgbClr val="000000"/>
                </a:solidFill>
                <a:latin typeface="Arial" charset="0"/>
              </a:rPr>
              <a:t>travelling</a:t>
            </a:r>
            <a:endParaRPr lang="ru-RU" sz="2400" dirty="0" smtClean="0">
              <a:solidFill>
                <a:srgbClr val="000000"/>
              </a:solidFill>
              <a:latin typeface="Arial" charset="0"/>
            </a:endParaRPr>
          </a:p>
        </p:txBody>
      </p:sp>
      <p:sp>
        <p:nvSpPr>
          <p:cNvPr id="21523" name="Line 22"/>
          <p:cNvSpPr>
            <a:spLocks noChangeShapeType="1"/>
          </p:cNvSpPr>
          <p:nvPr/>
        </p:nvSpPr>
        <p:spPr bwMode="auto">
          <a:xfrm flipV="1">
            <a:off x="7596237" y="3792369"/>
            <a:ext cx="215900"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srgbClr val="000000"/>
              </a:solidFill>
            </a:endParaRPr>
          </a:p>
        </p:txBody>
      </p:sp>
      <p:sp>
        <p:nvSpPr>
          <p:cNvPr id="21524" name="Line 23"/>
          <p:cNvSpPr>
            <a:spLocks noChangeShapeType="1"/>
          </p:cNvSpPr>
          <p:nvPr/>
        </p:nvSpPr>
        <p:spPr bwMode="auto">
          <a:xfrm flipV="1">
            <a:off x="4211638" y="2060575"/>
            <a:ext cx="865187"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srgbClr val="000000"/>
              </a:solidFill>
            </a:endParaRPr>
          </a:p>
        </p:txBody>
      </p:sp>
      <p:sp>
        <p:nvSpPr>
          <p:cNvPr id="21525" name="Line 24"/>
          <p:cNvSpPr>
            <a:spLocks noChangeShapeType="1"/>
          </p:cNvSpPr>
          <p:nvPr/>
        </p:nvSpPr>
        <p:spPr bwMode="auto">
          <a:xfrm flipH="1">
            <a:off x="1258887" y="4845229"/>
            <a:ext cx="144463" cy="5032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srgbClr val="000000"/>
              </a:solidFill>
            </a:endParaRPr>
          </a:p>
        </p:txBody>
      </p:sp>
      <p:sp>
        <p:nvSpPr>
          <p:cNvPr id="21526" name="Line 25"/>
          <p:cNvSpPr>
            <a:spLocks noChangeShapeType="1"/>
          </p:cNvSpPr>
          <p:nvPr/>
        </p:nvSpPr>
        <p:spPr bwMode="auto">
          <a:xfrm flipV="1">
            <a:off x="4427538" y="2565400"/>
            <a:ext cx="0" cy="7191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srgbClr val="000000"/>
              </a:solidFill>
            </a:endParaRPr>
          </a:p>
        </p:txBody>
      </p:sp>
      <p:sp>
        <p:nvSpPr>
          <p:cNvPr id="2" name="TextBox 1"/>
          <p:cNvSpPr txBox="1"/>
          <p:nvPr/>
        </p:nvSpPr>
        <p:spPr>
          <a:xfrm>
            <a:off x="5249879" y="1123640"/>
            <a:ext cx="3095699" cy="923330"/>
          </a:xfrm>
          <a:prstGeom prst="rect">
            <a:avLst/>
          </a:prstGeom>
          <a:noFill/>
        </p:spPr>
        <p:txBody>
          <a:bodyPr wrap="square" rtlCol="0">
            <a:spAutoFit/>
          </a:bodyPr>
          <a:lstStyle/>
          <a:p>
            <a:r>
              <a:rPr lang="en-US" i="1" dirty="0" smtClean="0">
                <a:solidFill>
                  <a:srgbClr val="000000"/>
                </a:solidFill>
              </a:rPr>
              <a:t>Popular</a:t>
            </a:r>
            <a:endParaRPr lang="en-US" i="1" dirty="0">
              <a:solidFill>
                <a:srgbClr val="000000"/>
              </a:solidFill>
            </a:endParaRPr>
          </a:p>
          <a:p>
            <a:r>
              <a:rPr lang="en-US" dirty="0" smtClean="0">
                <a:solidFill>
                  <a:srgbClr val="000000"/>
                </a:solidFill>
              </a:rPr>
              <a:t>It </a:t>
            </a:r>
            <a:r>
              <a:rPr lang="en-US" dirty="0">
                <a:solidFill>
                  <a:srgbClr val="000000"/>
                </a:solidFill>
              </a:rPr>
              <a:t>can tell us a lot about the world</a:t>
            </a:r>
            <a:endParaRPr lang="ru-RU" dirty="0">
              <a:solidFill>
                <a:srgbClr val="000000"/>
              </a:solidFill>
            </a:endParaRPr>
          </a:p>
        </p:txBody>
      </p:sp>
      <p:sp>
        <p:nvSpPr>
          <p:cNvPr id="3" name="TextBox 2"/>
          <p:cNvSpPr txBox="1"/>
          <p:nvPr/>
        </p:nvSpPr>
        <p:spPr>
          <a:xfrm>
            <a:off x="382313" y="5408612"/>
            <a:ext cx="2015877" cy="1754326"/>
          </a:xfrm>
          <a:prstGeom prst="rect">
            <a:avLst/>
          </a:prstGeom>
          <a:noFill/>
        </p:spPr>
        <p:txBody>
          <a:bodyPr wrap="square" rtlCol="0">
            <a:spAutoFit/>
          </a:bodyPr>
          <a:lstStyle/>
          <a:p>
            <a:r>
              <a:rPr lang="en-US" i="1" dirty="0">
                <a:solidFill>
                  <a:srgbClr val="000000"/>
                </a:solidFill>
              </a:rPr>
              <a:t>It teaches us to develop our mind and body</a:t>
            </a:r>
          </a:p>
          <a:p>
            <a:endParaRPr lang="en-US" dirty="0">
              <a:solidFill>
                <a:srgbClr val="000000"/>
              </a:solidFill>
            </a:endParaRPr>
          </a:p>
          <a:p>
            <a:r>
              <a:rPr lang="en-US" dirty="0">
                <a:solidFill>
                  <a:srgbClr val="000000"/>
                </a:solidFill>
              </a:rPr>
              <a:t>Is interesting</a:t>
            </a:r>
          </a:p>
          <a:p>
            <a:endParaRPr lang="ru-RU" dirty="0">
              <a:solidFill>
                <a:srgbClr val="000000"/>
              </a:solidFill>
            </a:endParaRPr>
          </a:p>
        </p:txBody>
      </p:sp>
      <p:sp>
        <p:nvSpPr>
          <p:cNvPr id="4" name="TextBox 3"/>
          <p:cNvSpPr txBox="1"/>
          <p:nvPr/>
        </p:nvSpPr>
        <p:spPr>
          <a:xfrm>
            <a:off x="7321599" y="2119947"/>
            <a:ext cx="1763688" cy="1200329"/>
          </a:xfrm>
          <a:prstGeom prst="rect">
            <a:avLst/>
          </a:prstGeom>
          <a:noFill/>
        </p:spPr>
        <p:txBody>
          <a:bodyPr wrap="square" rtlCol="0">
            <a:spAutoFit/>
          </a:bodyPr>
          <a:lstStyle/>
          <a:p>
            <a:r>
              <a:rPr lang="en-US" i="1" dirty="0">
                <a:solidFill>
                  <a:srgbClr val="000000"/>
                </a:solidFill>
              </a:rPr>
              <a:t>Is important </a:t>
            </a:r>
          </a:p>
          <a:p>
            <a:r>
              <a:rPr lang="en-US" dirty="0">
                <a:solidFill>
                  <a:srgbClr val="000000"/>
                </a:solidFill>
              </a:rPr>
              <a:t>You can meet many interesting people</a:t>
            </a:r>
            <a:endParaRPr lang="ru-RU" dirty="0">
              <a:solidFill>
                <a:srgbClr val="000000"/>
              </a:solidFill>
            </a:endParaRPr>
          </a:p>
        </p:txBody>
      </p:sp>
      <p:sp>
        <p:nvSpPr>
          <p:cNvPr id="5" name="TextBox 4"/>
          <p:cNvSpPr txBox="1"/>
          <p:nvPr/>
        </p:nvSpPr>
        <p:spPr>
          <a:xfrm>
            <a:off x="611560" y="260648"/>
            <a:ext cx="7992690" cy="369332"/>
          </a:xfrm>
          <a:prstGeom prst="rect">
            <a:avLst/>
          </a:prstGeom>
          <a:noFill/>
        </p:spPr>
        <p:txBody>
          <a:bodyPr wrap="square" rtlCol="0">
            <a:spAutoFit/>
          </a:bodyPr>
          <a:lstStyle/>
          <a:p>
            <a:r>
              <a:rPr lang="en-US" dirty="0" smtClean="0"/>
              <a:t>The method of critical thinking </a:t>
            </a:r>
            <a:r>
              <a:rPr lang="en-US" smtClean="0"/>
              <a:t>helps </a:t>
            </a:r>
            <a:r>
              <a:rPr lang="en-US" smtClean="0"/>
              <a:t> </a:t>
            </a:r>
            <a:r>
              <a:rPr lang="en-US" dirty="0" smtClean="0"/>
              <a:t>develop pupils’  skills. I use: </a:t>
            </a:r>
            <a:endParaRPr lang="ru-RU" dirty="0"/>
          </a:p>
        </p:txBody>
      </p:sp>
    </p:spTree>
    <p:extLst>
      <p:ext uri="{BB962C8B-B14F-4D97-AF65-F5344CB8AC3E}">
        <p14:creationId xmlns:p14="http://schemas.microsoft.com/office/powerpoint/2010/main" val="3584290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082"/>
          <a:stretch/>
        </p:blipFill>
        <p:spPr bwMode="auto">
          <a:xfrm>
            <a:off x="183991" y="836712"/>
            <a:ext cx="8620909"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47864" y="397948"/>
            <a:ext cx="5256584" cy="400110"/>
          </a:xfrm>
          <a:prstGeom prst="rect">
            <a:avLst/>
          </a:prstGeom>
          <a:noFill/>
        </p:spPr>
        <p:txBody>
          <a:bodyPr wrap="square" rtlCol="0">
            <a:spAutoFit/>
          </a:bodyPr>
          <a:lstStyle/>
          <a:p>
            <a:pPr lvl="0"/>
            <a:r>
              <a:rPr lang="en-US" sz="2000" b="1" dirty="0">
                <a:solidFill>
                  <a:srgbClr val="B90000"/>
                </a:solidFill>
                <a:latin typeface="Times New Roman" pitchFamily="18" charset="0"/>
                <a:cs typeface="Times New Roman" pitchFamily="18" charset="0"/>
              </a:rPr>
              <a:t>O</a:t>
            </a:r>
            <a:r>
              <a:rPr lang="en-US" sz="2000" b="1" dirty="0" smtClean="0">
                <a:solidFill>
                  <a:srgbClr val="B90000"/>
                </a:solidFill>
                <a:latin typeface="Times New Roman" pitchFamily="18" charset="0"/>
                <a:cs typeface="Times New Roman" pitchFamily="18" charset="0"/>
              </a:rPr>
              <a:t>n-line Mind maps</a:t>
            </a:r>
            <a:endParaRPr lang="ru-RU" sz="2000" b="1" dirty="0">
              <a:solidFill>
                <a:srgbClr val="B90000"/>
              </a:solidFill>
              <a:latin typeface="Times New Roman" pitchFamily="18" charset="0"/>
              <a:cs typeface="Times New Roman" pitchFamily="18" charset="0"/>
            </a:endParaRPr>
          </a:p>
        </p:txBody>
      </p:sp>
    </p:spTree>
    <p:extLst>
      <p:ext uri="{BB962C8B-B14F-4D97-AF65-F5344CB8AC3E}">
        <p14:creationId xmlns:p14="http://schemas.microsoft.com/office/powerpoint/2010/main" val="723912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70529"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123728" y="620688"/>
            <a:ext cx="5256584" cy="1384995"/>
          </a:xfrm>
          <a:prstGeom prst="rect">
            <a:avLst/>
          </a:prstGeom>
        </p:spPr>
        <p:txBody>
          <a:bodyPr wrap="square">
            <a:spAutoFit/>
          </a:bodyPr>
          <a:lstStyle/>
          <a:p>
            <a:pPr algn="ctr"/>
            <a:r>
              <a:rPr lang="en-US" sz="2800" b="1" dirty="0" smtClean="0">
                <a:solidFill>
                  <a:srgbClr val="C00000"/>
                </a:solidFill>
                <a:latin typeface="Times New Roman" pitchFamily="18" charset="0"/>
                <a:ea typeface="Calibri"/>
                <a:cs typeface="Times New Roman" pitchFamily="18" charset="0"/>
              </a:rPr>
              <a:t>Priority directions in the sphere of language teaching for the nearest years</a:t>
            </a:r>
            <a:r>
              <a:rPr lang="ru-RU" sz="2800" b="1" dirty="0" smtClean="0">
                <a:solidFill>
                  <a:srgbClr val="C00000"/>
                </a:solidFill>
                <a:latin typeface="Times New Roman" pitchFamily="18" charset="0"/>
                <a:ea typeface="Calibri"/>
                <a:cs typeface="Times New Roman" pitchFamily="18" charset="0"/>
              </a:rPr>
              <a:t>:</a:t>
            </a:r>
            <a:endParaRPr lang="ru-RU" sz="2800" b="1" dirty="0">
              <a:solidFill>
                <a:srgbClr val="C00000"/>
              </a:solidFill>
              <a:latin typeface="Times New Roman" pitchFamily="18" charset="0"/>
              <a:cs typeface="Times New Roman" pitchFamily="18" charset="0"/>
            </a:endParaRPr>
          </a:p>
        </p:txBody>
      </p:sp>
      <p:sp>
        <p:nvSpPr>
          <p:cNvPr id="5" name="Прямоугольник 4"/>
          <p:cNvSpPr/>
          <p:nvPr/>
        </p:nvSpPr>
        <p:spPr>
          <a:xfrm>
            <a:off x="2286000" y="2427188"/>
            <a:ext cx="5238328" cy="2640723"/>
          </a:xfrm>
          <a:prstGeom prst="rect">
            <a:avLst/>
          </a:prstGeom>
        </p:spPr>
        <p:txBody>
          <a:bodyPr wrap="square">
            <a:spAutoFit/>
          </a:bodyPr>
          <a:lstStyle/>
          <a:p>
            <a:pPr marL="342900" indent="-342900" algn="just">
              <a:lnSpc>
                <a:spcPct val="115000"/>
              </a:lnSpc>
              <a:buSzPts val="1100"/>
              <a:buFont typeface="Times New Roman"/>
              <a:buAutoNum type="arabicPeriod"/>
            </a:pPr>
            <a:r>
              <a:rPr lang="en-US" sz="2400" b="1" dirty="0" smtClean="0">
                <a:solidFill>
                  <a:prstClr val="black"/>
                </a:solidFill>
                <a:latin typeface="Times New Roman" pitchFamily="18" charset="0"/>
                <a:ea typeface="HiddenHorzOCR"/>
                <a:cs typeface="Times New Roman" pitchFamily="18" charset="0"/>
              </a:rPr>
              <a:t>Early foreign language teaching</a:t>
            </a:r>
            <a:r>
              <a:rPr lang="ru-RU" sz="2400" b="1" dirty="0" smtClean="0">
                <a:solidFill>
                  <a:prstClr val="black"/>
                </a:solidFill>
                <a:latin typeface="Times New Roman" pitchFamily="18" charset="0"/>
                <a:ea typeface="HiddenHorzOCR"/>
                <a:cs typeface="Times New Roman" pitchFamily="18" charset="0"/>
              </a:rPr>
              <a:t>.</a:t>
            </a:r>
            <a:endParaRPr lang="ru-RU" sz="2400" b="1" dirty="0">
              <a:solidFill>
                <a:prstClr val="black"/>
              </a:solidFill>
              <a:latin typeface="Times New Roman" pitchFamily="18" charset="0"/>
              <a:ea typeface="Calibri"/>
              <a:cs typeface="Times New Roman" pitchFamily="18" charset="0"/>
            </a:endParaRPr>
          </a:p>
          <a:p>
            <a:pPr marL="342900" indent="-342900" algn="just">
              <a:lnSpc>
                <a:spcPct val="115000"/>
              </a:lnSpc>
              <a:buSzPts val="1100"/>
              <a:buFont typeface="Times New Roman"/>
              <a:buAutoNum type="arabicPeriod"/>
            </a:pPr>
            <a:r>
              <a:rPr lang="en-US" sz="2400" b="1" dirty="0" smtClean="0">
                <a:solidFill>
                  <a:prstClr val="black"/>
                </a:solidFill>
                <a:latin typeface="Times New Roman" pitchFamily="18" charset="0"/>
                <a:ea typeface="HiddenHorzOCR"/>
                <a:cs typeface="Times New Roman" pitchFamily="18" charset="0"/>
              </a:rPr>
              <a:t>Net forms of educational program realizations</a:t>
            </a:r>
            <a:r>
              <a:rPr lang="ru-RU" sz="2400" b="1" dirty="0" smtClean="0">
                <a:solidFill>
                  <a:prstClr val="black"/>
                </a:solidFill>
                <a:latin typeface="Times New Roman" pitchFamily="18" charset="0"/>
                <a:ea typeface="HiddenHorzOCR"/>
                <a:cs typeface="Times New Roman" pitchFamily="18" charset="0"/>
              </a:rPr>
              <a:t>.</a:t>
            </a:r>
            <a:endParaRPr lang="ru-RU" sz="2400" b="1" dirty="0">
              <a:solidFill>
                <a:prstClr val="black"/>
              </a:solidFill>
              <a:latin typeface="Times New Roman" pitchFamily="18" charset="0"/>
              <a:ea typeface="Calibri"/>
              <a:cs typeface="Times New Roman" pitchFamily="18" charset="0"/>
            </a:endParaRPr>
          </a:p>
          <a:p>
            <a:pPr marL="342900" indent="-342900" algn="just">
              <a:lnSpc>
                <a:spcPct val="115000"/>
              </a:lnSpc>
              <a:buSzPts val="1100"/>
              <a:buFont typeface="Times New Roman"/>
              <a:buAutoNum type="arabicPeriod"/>
            </a:pPr>
            <a:r>
              <a:rPr lang="en-US" sz="2400" b="1" dirty="0" smtClean="0">
                <a:solidFill>
                  <a:prstClr val="black"/>
                </a:solidFill>
                <a:latin typeface="Times New Roman" pitchFamily="18" charset="0"/>
                <a:ea typeface="HiddenHorzOCR"/>
                <a:cs typeface="Times New Roman" pitchFamily="18" charset="0"/>
              </a:rPr>
              <a:t> </a:t>
            </a:r>
            <a:r>
              <a:rPr lang="en-US" sz="2400" b="1" dirty="0">
                <a:solidFill>
                  <a:prstClr val="black"/>
                </a:solidFill>
                <a:latin typeface="Times New Roman" pitchFamily="18" charset="0"/>
                <a:ea typeface="HiddenHorzOCR"/>
                <a:cs typeface="Times New Roman" pitchFamily="18" charset="0"/>
              </a:rPr>
              <a:t>U</a:t>
            </a:r>
            <a:r>
              <a:rPr lang="en-US" sz="2400" b="1" dirty="0" smtClean="0">
                <a:solidFill>
                  <a:prstClr val="black"/>
                </a:solidFill>
                <a:latin typeface="Times New Roman" pitchFamily="18" charset="0"/>
                <a:ea typeface="HiddenHorzOCR"/>
                <a:cs typeface="Times New Roman" pitchFamily="18" charset="0"/>
              </a:rPr>
              <a:t>se of various educational guides, including electronic ones.</a:t>
            </a:r>
            <a:endParaRPr lang="ru-RU" sz="2400" b="1" dirty="0">
              <a:solidFill>
                <a:prstClr val="black"/>
              </a:solidFill>
              <a:latin typeface="Times New Roman" pitchFamily="18" charset="0"/>
              <a:ea typeface="Calibri"/>
              <a:cs typeface="Times New Roman" pitchFamily="18" charset="0"/>
            </a:endParaRPr>
          </a:p>
          <a:p>
            <a:pPr marL="457200" algn="just">
              <a:lnSpc>
                <a:spcPct val="115000"/>
              </a:lnSpc>
            </a:pPr>
            <a:r>
              <a:rPr lang="ru-RU" sz="2400" b="1" dirty="0">
                <a:solidFill>
                  <a:prstClr val="black"/>
                </a:solidFill>
                <a:latin typeface="Times New Roman" pitchFamily="18" charset="0"/>
                <a:ea typeface="HiddenHorzOCR"/>
                <a:cs typeface="Times New Roman" pitchFamily="18" charset="0"/>
              </a:rPr>
              <a:t> </a:t>
            </a:r>
            <a:endParaRPr lang="ru-RU" sz="2400" b="1" dirty="0">
              <a:solidFill>
                <a:prstClr val="black"/>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9602795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2372" y="548680"/>
            <a:ext cx="1665456" cy="584775"/>
          </a:xfrm>
          <a:prstGeom prst="rect">
            <a:avLst/>
          </a:prstGeom>
          <a:noFill/>
        </p:spPr>
        <p:txBody>
          <a:bodyPr wrap="none" rtlCol="0">
            <a:spAutoFit/>
          </a:bodyPr>
          <a:lstStyle/>
          <a:p>
            <a:pPr algn="ctr"/>
            <a:r>
              <a:rPr lang="en-US" sz="3200" b="1" dirty="0" smtClean="0">
                <a:solidFill>
                  <a:srgbClr val="CC0000"/>
                </a:solidFill>
                <a:latin typeface="Arial Black" pitchFamily="34" charset="0"/>
              </a:rPr>
              <a:t>Insert</a:t>
            </a:r>
            <a:r>
              <a:rPr lang="ru-RU" sz="3200" b="1" dirty="0" smtClean="0">
                <a:solidFill>
                  <a:srgbClr val="CC0000"/>
                </a:solidFill>
                <a:latin typeface="Arial Black" pitchFamily="34" charset="0"/>
              </a:rPr>
              <a:t> </a:t>
            </a:r>
            <a:endParaRPr lang="ru-RU" sz="3200" b="1" dirty="0">
              <a:solidFill>
                <a:srgbClr val="CC0000"/>
              </a:solidFill>
              <a:latin typeface="Arial Black"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607752695"/>
              </p:ext>
            </p:extLst>
          </p:nvPr>
        </p:nvGraphicFramePr>
        <p:xfrm>
          <a:off x="395536" y="1844824"/>
          <a:ext cx="8496944" cy="4032448"/>
        </p:xfrm>
        <a:graphic>
          <a:graphicData uri="http://schemas.openxmlformats.org/drawingml/2006/table">
            <a:tbl>
              <a:tblPr firstRow="1" bandRow="1">
                <a:tableStyleId>{5DA37D80-6434-44D0-A028-1B22A696006F}</a:tableStyleId>
              </a:tblPr>
              <a:tblGrid>
                <a:gridCol w="2832315"/>
                <a:gridCol w="3243552"/>
                <a:gridCol w="2421077"/>
              </a:tblGrid>
              <a:tr h="4032448">
                <a:tc>
                  <a:txBody>
                    <a:bodyPr/>
                    <a:lstStyle/>
                    <a:p>
                      <a:pPr>
                        <a:lnSpc>
                          <a:spcPct val="150000"/>
                        </a:lnSpc>
                      </a:pPr>
                      <a:r>
                        <a:rPr lang="en-US" sz="1800" dirty="0" smtClean="0">
                          <a:solidFill>
                            <a:schemeClr val="accent2"/>
                          </a:solidFill>
                          <a:effectLst/>
                          <a:latin typeface="+mn-lt"/>
                        </a:rPr>
                        <a:t>I</a:t>
                      </a:r>
                      <a:r>
                        <a:rPr lang="en-US" sz="1800" dirty="0" smtClean="0">
                          <a:effectLst/>
                          <a:latin typeface="+mn-lt"/>
                        </a:rPr>
                        <a:t> – interactive</a:t>
                      </a:r>
                      <a:endParaRPr lang="ru-RU" sz="1800" dirty="0" smtClean="0">
                        <a:effectLst/>
                        <a:latin typeface="+mn-lt"/>
                      </a:endParaRPr>
                    </a:p>
                    <a:p>
                      <a:pPr>
                        <a:lnSpc>
                          <a:spcPct val="150000"/>
                        </a:lnSpc>
                      </a:pPr>
                      <a:r>
                        <a:rPr lang="en-US" sz="1800" dirty="0" smtClean="0">
                          <a:solidFill>
                            <a:schemeClr val="accent2"/>
                          </a:solidFill>
                          <a:effectLst/>
                          <a:latin typeface="+mn-lt"/>
                        </a:rPr>
                        <a:t>N</a:t>
                      </a:r>
                      <a:r>
                        <a:rPr lang="en-US" sz="1800" dirty="0" smtClean="0">
                          <a:effectLst/>
                          <a:latin typeface="+mn-lt"/>
                        </a:rPr>
                        <a:t> - noting</a:t>
                      </a:r>
                      <a:br>
                        <a:rPr lang="en-US" sz="1800" dirty="0" smtClean="0">
                          <a:effectLst/>
                          <a:latin typeface="+mn-lt"/>
                        </a:rPr>
                      </a:br>
                      <a:r>
                        <a:rPr lang="en-US" sz="1800" dirty="0" smtClean="0">
                          <a:solidFill>
                            <a:schemeClr val="accent2"/>
                          </a:solidFill>
                          <a:effectLst/>
                          <a:latin typeface="+mn-lt"/>
                        </a:rPr>
                        <a:t>S</a:t>
                      </a:r>
                      <a:r>
                        <a:rPr lang="en-US" sz="1800" dirty="0" smtClean="0">
                          <a:effectLst/>
                          <a:latin typeface="+mn-lt"/>
                        </a:rPr>
                        <a:t> - system</a:t>
                      </a:r>
                      <a:br>
                        <a:rPr lang="en-US" sz="1800" dirty="0" smtClean="0">
                          <a:effectLst/>
                          <a:latin typeface="+mn-lt"/>
                        </a:rPr>
                      </a:br>
                      <a:r>
                        <a:rPr lang="en-US" sz="1800" dirty="0" smtClean="0">
                          <a:solidFill>
                            <a:schemeClr val="accent2"/>
                          </a:solidFill>
                          <a:effectLst/>
                          <a:latin typeface="+mn-lt"/>
                        </a:rPr>
                        <a:t>E</a:t>
                      </a:r>
                      <a:r>
                        <a:rPr lang="en-US" sz="1800" dirty="0" smtClean="0">
                          <a:effectLst/>
                          <a:latin typeface="+mn-lt"/>
                        </a:rPr>
                        <a:t> - effective</a:t>
                      </a:r>
                      <a:br>
                        <a:rPr lang="en-US" sz="1800" dirty="0" smtClean="0">
                          <a:effectLst/>
                          <a:latin typeface="+mn-lt"/>
                        </a:rPr>
                      </a:br>
                      <a:r>
                        <a:rPr lang="en-US" sz="1800" dirty="0" smtClean="0">
                          <a:solidFill>
                            <a:schemeClr val="accent2"/>
                          </a:solidFill>
                          <a:effectLst/>
                          <a:latin typeface="+mn-lt"/>
                        </a:rPr>
                        <a:t>R</a:t>
                      </a:r>
                      <a:r>
                        <a:rPr lang="en-US" sz="1800" dirty="0" smtClean="0">
                          <a:effectLst/>
                          <a:latin typeface="+mn-lt"/>
                        </a:rPr>
                        <a:t> - reading </a:t>
                      </a:r>
                    </a:p>
                    <a:p>
                      <a:pPr>
                        <a:lnSpc>
                          <a:spcPct val="150000"/>
                        </a:lnSpc>
                      </a:pPr>
                      <a:r>
                        <a:rPr lang="en-US" sz="1800" dirty="0" smtClean="0">
                          <a:effectLst/>
                          <a:latin typeface="+mn-lt"/>
                        </a:rPr>
                        <a:t>    and </a:t>
                      </a:r>
                      <a:endParaRPr lang="en-US" dirty="0" smtClean="0">
                        <a:effectLst/>
                      </a:endParaRPr>
                    </a:p>
                    <a:p>
                      <a:pPr>
                        <a:lnSpc>
                          <a:spcPct val="150000"/>
                        </a:lnSpc>
                      </a:pPr>
                      <a:r>
                        <a:rPr lang="en-US" sz="1800" dirty="0" smtClean="0">
                          <a:solidFill>
                            <a:schemeClr val="accent2"/>
                          </a:solidFill>
                          <a:effectLst/>
                          <a:latin typeface="+mn-lt"/>
                        </a:rPr>
                        <a:t>T</a:t>
                      </a:r>
                      <a:r>
                        <a:rPr lang="en-US" sz="1800" dirty="0" smtClean="0">
                          <a:effectLst/>
                          <a:latin typeface="+mn-lt"/>
                        </a:rPr>
                        <a:t> - thinking</a:t>
                      </a:r>
                      <a:endParaRPr lang="en-US" dirty="0" smtClean="0">
                        <a:effectLst/>
                      </a:endParaRPr>
                    </a:p>
                    <a:p>
                      <a:endParaRPr lang="ru-RU" dirty="0"/>
                    </a:p>
                  </a:txBody>
                  <a:tcPr/>
                </a:tc>
                <a:tc>
                  <a:txBody>
                    <a:bodyPr/>
                    <a:lstStyle/>
                    <a:p>
                      <a:r>
                        <a:rPr lang="ru-RU" sz="1800" dirty="0" err="1" smtClean="0">
                          <a:effectLst/>
                          <a:latin typeface="+mn-lt"/>
                        </a:rPr>
                        <a:t>Самоактивизирующая</a:t>
                      </a:r>
                      <a:r>
                        <a:rPr lang="ru-RU" sz="1800" dirty="0" smtClean="0">
                          <a:effectLst/>
                          <a:latin typeface="+mn-lt"/>
                        </a:rPr>
                        <a:t> системная разметка для эффективного чтения и размышления </a:t>
                      </a:r>
                      <a:endParaRPr lang="ru-RU" dirty="0"/>
                    </a:p>
                  </a:txBody>
                  <a:tcPr/>
                </a:tc>
                <a:tc>
                  <a:txBody>
                    <a:bodyPr/>
                    <a:lstStyle/>
                    <a:p>
                      <a:r>
                        <a:rPr lang="ru-RU" sz="1800" dirty="0" smtClean="0">
                          <a:effectLst/>
                          <a:latin typeface="+mn-lt"/>
                        </a:rPr>
                        <a:t>" V " - </a:t>
                      </a:r>
                      <a:r>
                        <a:rPr lang="en-US" sz="1800" dirty="0" smtClean="0">
                          <a:effectLst/>
                          <a:latin typeface="+mn-lt"/>
                        </a:rPr>
                        <a:t>know</a:t>
                      </a:r>
                      <a:endParaRPr lang="ru-RU" sz="1800" dirty="0" smtClean="0">
                        <a:effectLst/>
                        <a:latin typeface="+mn-lt"/>
                      </a:endParaRPr>
                    </a:p>
                    <a:p>
                      <a:r>
                        <a:rPr lang="ru-RU" sz="1800" dirty="0" smtClean="0">
                          <a:effectLst/>
                          <a:latin typeface="+mn-lt"/>
                        </a:rPr>
                        <a:t/>
                      </a:r>
                      <a:br>
                        <a:rPr lang="ru-RU" sz="1800" dirty="0" smtClean="0">
                          <a:effectLst/>
                          <a:latin typeface="+mn-lt"/>
                        </a:rPr>
                      </a:br>
                      <a:r>
                        <a:rPr lang="ru-RU" sz="1800" dirty="0" smtClean="0">
                          <a:effectLst/>
                          <a:latin typeface="+mn-lt"/>
                        </a:rPr>
                        <a:t>" + " – </a:t>
                      </a:r>
                      <a:r>
                        <a:rPr lang="en-US" sz="1800" dirty="0" smtClean="0">
                          <a:effectLst/>
                          <a:latin typeface="+mn-lt"/>
                        </a:rPr>
                        <a:t>new</a:t>
                      </a:r>
                      <a:endParaRPr lang="ru-RU" sz="1800" dirty="0" smtClean="0">
                        <a:effectLst/>
                        <a:latin typeface="+mn-lt"/>
                      </a:endParaRPr>
                    </a:p>
                    <a:p>
                      <a:r>
                        <a:rPr lang="ru-RU" sz="1800" dirty="0" smtClean="0">
                          <a:effectLst/>
                          <a:latin typeface="+mn-lt"/>
                        </a:rPr>
                        <a:t/>
                      </a:r>
                      <a:br>
                        <a:rPr lang="ru-RU" sz="1800" dirty="0" smtClean="0">
                          <a:effectLst/>
                          <a:latin typeface="+mn-lt"/>
                        </a:rPr>
                      </a:br>
                      <a:r>
                        <a:rPr lang="ru-RU" sz="1800" dirty="0" smtClean="0">
                          <a:effectLst/>
                          <a:latin typeface="+mn-lt"/>
                        </a:rPr>
                        <a:t>" - " – </a:t>
                      </a:r>
                      <a:r>
                        <a:rPr lang="en-US" sz="1800" dirty="0" smtClean="0">
                          <a:effectLst/>
                          <a:latin typeface="+mn-lt"/>
                        </a:rPr>
                        <a:t>thought</a:t>
                      </a:r>
                      <a:r>
                        <a:rPr lang="en-US" sz="1800" baseline="0" dirty="0" smtClean="0">
                          <a:effectLst/>
                          <a:latin typeface="+mn-lt"/>
                        </a:rPr>
                        <a:t> in another way</a:t>
                      </a:r>
                      <a:endParaRPr lang="ru-RU" sz="1800" dirty="0" smtClean="0">
                        <a:effectLst/>
                        <a:latin typeface="+mn-lt"/>
                      </a:endParaRPr>
                    </a:p>
                    <a:p>
                      <a:r>
                        <a:rPr lang="ru-RU" sz="1800" dirty="0" smtClean="0">
                          <a:effectLst/>
                          <a:latin typeface="+mn-lt"/>
                        </a:rPr>
                        <a:t/>
                      </a:r>
                      <a:br>
                        <a:rPr lang="ru-RU" sz="1800" dirty="0" smtClean="0">
                          <a:effectLst/>
                          <a:latin typeface="+mn-lt"/>
                        </a:rPr>
                      </a:br>
                      <a:r>
                        <a:rPr lang="ru-RU" sz="1800" dirty="0" smtClean="0">
                          <a:effectLst/>
                          <a:latin typeface="+mn-lt"/>
                        </a:rPr>
                        <a:t>" ? " – </a:t>
                      </a:r>
                      <a:r>
                        <a:rPr lang="en-US" sz="1800" dirty="0" smtClean="0">
                          <a:effectLst/>
                          <a:latin typeface="+mn-lt"/>
                        </a:rPr>
                        <a:t>don’t understand, have some questions</a:t>
                      </a:r>
                      <a:endParaRPr lang="ru-RU" dirty="0"/>
                    </a:p>
                  </a:txBody>
                  <a:tcPr/>
                </a:tc>
              </a:tr>
            </a:tbl>
          </a:graphicData>
        </a:graphic>
      </p:graphicFrame>
    </p:spTree>
    <p:extLst>
      <p:ext uri="{BB962C8B-B14F-4D97-AF65-F5344CB8AC3E}">
        <p14:creationId xmlns:p14="http://schemas.microsoft.com/office/powerpoint/2010/main" val="3839437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309950680"/>
              </p:ext>
            </p:extLst>
          </p:nvPr>
        </p:nvGraphicFramePr>
        <p:xfrm>
          <a:off x="323528" y="1772816"/>
          <a:ext cx="8568952" cy="5486400"/>
        </p:xfrm>
        <a:graphic>
          <a:graphicData uri="http://schemas.openxmlformats.org/drawingml/2006/table">
            <a:tbl>
              <a:tblPr firstRow="1" firstCol="1" lastRow="1" lastCol="1" bandRow="1" bandCol="1"/>
              <a:tblGrid>
                <a:gridCol w="4325212"/>
                <a:gridCol w="4243740"/>
              </a:tblGrid>
              <a:tr h="482454">
                <a:tc>
                  <a:txBody>
                    <a:bodyPr/>
                    <a:lstStyle/>
                    <a:p>
                      <a:pPr marL="342900" lvl="0" indent="-342900" algn="just">
                        <a:lnSpc>
                          <a:spcPct val="150000"/>
                        </a:lnSpc>
                        <a:spcAft>
                          <a:spcPts val="0"/>
                        </a:spcAft>
                        <a:tabLst>
                          <a:tab pos="457200" algn="l"/>
                        </a:tabLst>
                      </a:pPr>
                      <a:r>
                        <a:rPr lang="en-US" sz="1200" b="0" dirty="0">
                          <a:effectLst/>
                          <a:latin typeface="Verdana"/>
                          <a:ea typeface="Verdana"/>
                          <a:cs typeface="Verdana"/>
                        </a:rPr>
                        <a:t>1.</a:t>
                      </a:r>
                      <a:r>
                        <a:rPr lang="en-US" sz="1200" b="0" dirty="0">
                          <a:effectLst/>
                          <a:latin typeface="Times New Roman"/>
                          <a:ea typeface="Verdana"/>
                          <a:cs typeface="Verdana"/>
                        </a:rPr>
                        <a:t>      </a:t>
                      </a:r>
                      <a:r>
                        <a:rPr lang="en-US" sz="1200" b="0" dirty="0">
                          <a:effectLst/>
                          <a:latin typeface="Verdana"/>
                        </a:rPr>
                        <a:t>Depression</a:t>
                      </a:r>
                      <a:endParaRPr lang="en-US" sz="1200" b="0" dirty="0">
                        <a:effectLst/>
                      </a:endParaRPr>
                    </a:p>
                    <a:p>
                      <a:pPr algn="just">
                        <a:lnSpc>
                          <a:spcPct val="150000"/>
                        </a:lnSpc>
                      </a:pPr>
                      <a:r>
                        <a:rPr lang="en-US" sz="1200" b="0" dirty="0">
                          <a:effectLst/>
                          <a:latin typeface="Verdana"/>
                        </a:rPr>
                        <a:t> </a:t>
                      </a:r>
                      <a:endParaRPr lang="en-US" sz="1200" b="0"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1200" b="0" dirty="0">
                          <a:effectLst/>
                          <a:latin typeface="Verdana"/>
                        </a:rPr>
                        <a:t> </a:t>
                      </a:r>
                      <a:endParaRPr lang="en-US" sz="1200" b="0"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2454">
                <a:tc>
                  <a:txBody>
                    <a:bodyPr/>
                    <a:lstStyle/>
                    <a:p>
                      <a:pPr marL="342900" lvl="0" indent="-342900" algn="just">
                        <a:lnSpc>
                          <a:spcPct val="150000"/>
                        </a:lnSpc>
                        <a:spcAft>
                          <a:spcPts val="0"/>
                        </a:spcAft>
                        <a:tabLst>
                          <a:tab pos="457200" algn="l"/>
                        </a:tabLst>
                      </a:pPr>
                      <a:r>
                        <a:rPr lang="en-US" sz="1200" b="0" dirty="0">
                          <a:effectLst/>
                          <a:latin typeface="Verdana"/>
                          <a:ea typeface="Verdana"/>
                          <a:cs typeface="Verdana"/>
                        </a:rPr>
                        <a:t>2.</a:t>
                      </a:r>
                      <a:r>
                        <a:rPr lang="en-US" sz="1200" b="0" dirty="0">
                          <a:effectLst/>
                          <a:latin typeface="Times New Roman"/>
                          <a:ea typeface="Verdana"/>
                          <a:cs typeface="Verdana"/>
                        </a:rPr>
                        <a:t>      </a:t>
                      </a:r>
                      <a:r>
                        <a:rPr lang="en-US" sz="1200" b="0" dirty="0">
                          <a:effectLst/>
                          <a:latin typeface="Verdana"/>
                        </a:rPr>
                        <a:t>Irritation</a:t>
                      </a:r>
                      <a:endParaRPr lang="en-US" sz="1200" b="0" dirty="0">
                        <a:effectLst/>
                      </a:endParaRPr>
                    </a:p>
                    <a:p>
                      <a:pPr algn="just">
                        <a:lnSpc>
                          <a:spcPct val="150000"/>
                        </a:lnSpc>
                      </a:pPr>
                      <a:r>
                        <a:rPr lang="en-US" sz="1200" b="0" dirty="0">
                          <a:effectLst/>
                          <a:latin typeface="Verdana"/>
                        </a:rPr>
                        <a:t> </a:t>
                      </a:r>
                      <a:endParaRPr lang="en-US" sz="1200" b="0"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1200" b="0" dirty="0">
                          <a:effectLst/>
                          <a:latin typeface="Verdana"/>
                        </a:rPr>
                        <a:t> </a:t>
                      </a:r>
                      <a:endParaRPr lang="en-US" sz="1200" b="0"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2454">
                <a:tc>
                  <a:txBody>
                    <a:bodyPr/>
                    <a:lstStyle/>
                    <a:p>
                      <a:pPr marL="342900" lvl="0" indent="-342900" algn="just">
                        <a:lnSpc>
                          <a:spcPct val="150000"/>
                        </a:lnSpc>
                        <a:spcAft>
                          <a:spcPts val="0"/>
                        </a:spcAft>
                        <a:tabLst>
                          <a:tab pos="457200" algn="l"/>
                        </a:tabLst>
                      </a:pPr>
                      <a:r>
                        <a:rPr lang="en-US" sz="1200" b="0">
                          <a:effectLst/>
                          <a:latin typeface="Verdana"/>
                          <a:ea typeface="Verdana"/>
                          <a:cs typeface="Verdana"/>
                        </a:rPr>
                        <a:t>3.</a:t>
                      </a:r>
                      <a:r>
                        <a:rPr lang="en-US" sz="1200" b="0">
                          <a:effectLst/>
                          <a:latin typeface="Times New Roman"/>
                          <a:ea typeface="Verdana"/>
                          <a:cs typeface="Verdana"/>
                        </a:rPr>
                        <a:t>      </a:t>
                      </a:r>
                      <a:r>
                        <a:rPr lang="en-US" sz="1200" b="0">
                          <a:effectLst/>
                          <a:latin typeface="Verdana"/>
                        </a:rPr>
                        <a:t>Headaches</a:t>
                      </a:r>
                      <a:endParaRPr lang="en-US" sz="1200" b="0">
                        <a:effectLst/>
                      </a:endParaRPr>
                    </a:p>
                    <a:p>
                      <a:pPr algn="just">
                        <a:lnSpc>
                          <a:spcPct val="150000"/>
                        </a:lnSpc>
                      </a:pPr>
                      <a:r>
                        <a:rPr lang="en-US" sz="1200" b="0">
                          <a:effectLst/>
                          <a:latin typeface="Verdana"/>
                        </a:rPr>
                        <a:t> </a:t>
                      </a:r>
                      <a:endParaRPr lang="en-US" sz="1200" b="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1200" b="0" dirty="0">
                          <a:effectLst/>
                          <a:latin typeface="Verdana"/>
                        </a:rPr>
                        <a:t> </a:t>
                      </a:r>
                      <a:endParaRPr lang="en-US" sz="1200" b="0"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2454">
                <a:tc>
                  <a:txBody>
                    <a:bodyPr/>
                    <a:lstStyle/>
                    <a:p>
                      <a:pPr marL="342900" lvl="0" indent="-342900" algn="just">
                        <a:lnSpc>
                          <a:spcPct val="150000"/>
                        </a:lnSpc>
                        <a:spcAft>
                          <a:spcPts val="0"/>
                        </a:spcAft>
                        <a:tabLst>
                          <a:tab pos="457200" algn="l"/>
                        </a:tabLst>
                      </a:pPr>
                      <a:r>
                        <a:rPr lang="en-US" sz="1200" b="0">
                          <a:effectLst/>
                          <a:latin typeface="Verdana"/>
                          <a:ea typeface="Verdana"/>
                          <a:cs typeface="Verdana"/>
                        </a:rPr>
                        <a:t>4.</a:t>
                      </a:r>
                      <a:r>
                        <a:rPr lang="en-US" sz="1200" b="0">
                          <a:effectLst/>
                          <a:latin typeface="Times New Roman"/>
                          <a:ea typeface="Verdana"/>
                          <a:cs typeface="Verdana"/>
                        </a:rPr>
                        <a:t>      </a:t>
                      </a:r>
                      <a:r>
                        <a:rPr lang="en-US" sz="1200" b="0">
                          <a:effectLst/>
                          <a:latin typeface="Verdana"/>
                        </a:rPr>
                        <a:t>Insomnia</a:t>
                      </a:r>
                      <a:endParaRPr lang="en-US" sz="1200" b="0">
                        <a:effectLst/>
                      </a:endParaRPr>
                    </a:p>
                    <a:p>
                      <a:pPr algn="just">
                        <a:lnSpc>
                          <a:spcPct val="150000"/>
                        </a:lnSpc>
                      </a:pPr>
                      <a:r>
                        <a:rPr lang="en-US" sz="1200" b="0">
                          <a:effectLst/>
                          <a:latin typeface="Verdana"/>
                        </a:rPr>
                        <a:t> </a:t>
                      </a:r>
                      <a:endParaRPr lang="en-US" sz="1200" b="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1200" b="0" dirty="0">
                          <a:effectLst/>
                          <a:latin typeface="Verdana"/>
                        </a:rPr>
                        <a:t> </a:t>
                      </a:r>
                      <a:endParaRPr lang="en-US" sz="1200" b="0"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2454">
                <a:tc>
                  <a:txBody>
                    <a:bodyPr/>
                    <a:lstStyle/>
                    <a:p>
                      <a:pPr marL="342900" lvl="0" indent="-342900" algn="just">
                        <a:lnSpc>
                          <a:spcPct val="150000"/>
                        </a:lnSpc>
                        <a:spcAft>
                          <a:spcPts val="0"/>
                        </a:spcAft>
                        <a:tabLst>
                          <a:tab pos="457200" algn="l"/>
                        </a:tabLst>
                      </a:pPr>
                      <a:r>
                        <a:rPr lang="en-US" sz="1200" b="0">
                          <a:effectLst/>
                          <a:latin typeface="Verdana"/>
                          <a:ea typeface="Verdana"/>
                          <a:cs typeface="Verdana"/>
                        </a:rPr>
                        <a:t>5.</a:t>
                      </a:r>
                      <a:r>
                        <a:rPr lang="en-US" sz="1200" b="0">
                          <a:effectLst/>
                          <a:latin typeface="Times New Roman"/>
                          <a:ea typeface="Verdana"/>
                          <a:cs typeface="Verdana"/>
                        </a:rPr>
                        <a:t>      </a:t>
                      </a:r>
                      <a:r>
                        <a:rPr lang="en-US" sz="1200" b="0">
                          <a:effectLst/>
                          <a:latin typeface="Verdana"/>
                        </a:rPr>
                        <a:t>Teeth aches</a:t>
                      </a:r>
                      <a:endParaRPr lang="en-US" sz="1200" b="0">
                        <a:effectLst/>
                      </a:endParaRPr>
                    </a:p>
                    <a:p>
                      <a:pPr algn="just">
                        <a:lnSpc>
                          <a:spcPct val="150000"/>
                        </a:lnSpc>
                      </a:pPr>
                      <a:r>
                        <a:rPr lang="en-US" sz="1200" b="0">
                          <a:effectLst/>
                          <a:latin typeface="Verdana"/>
                        </a:rPr>
                        <a:t> </a:t>
                      </a:r>
                      <a:endParaRPr lang="en-US" sz="1200" b="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1200" b="0" dirty="0">
                          <a:effectLst/>
                          <a:latin typeface="Verdana"/>
                        </a:rPr>
                        <a:t> </a:t>
                      </a:r>
                      <a:endParaRPr lang="en-US" sz="1200" b="0"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2454">
                <a:tc>
                  <a:txBody>
                    <a:bodyPr/>
                    <a:lstStyle/>
                    <a:p>
                      <a:pPr marL="342900" lvl="0" indent="-342900" algn="just">
                        <a:lnSpc>
                          <a:spcPct val="150000"/>
                        </a:lnSpc>
                        <a:spcAft>
                          <a:spcPts val="0"/>
                        </a:spcAft>
                        <a:tabLst>
                          <a:tab pos="457200" algn="l"/>
                        </a:tabLst>
                      </a:pPr>
                      <a:r>
                        <a:rPr lang="en-US" sz="1200" b="0">
                          <a:effectLst/>
                          <a:latin typeface="Verdana"/>
                          <a:ea typeface="Verdana"/>
                          <a:cs typeface="Verdana"/>
                        </a:rPr>
                        <a:t>6.</a:t>
                      </a:r>
                      <a:r>
                        <a:rPr lang="en-US" sz="1200" b="0">
                          <a:effectLst/>
                          <a:latin typeface="Times New Roman"/>
                          <a:ea typeface="Verdana"/>
                          <a:cs typeface="Verdana"/>
                        </a:rPr>
                        <a:t>      </a:t>
                      </a:r>
                      <a:r>
                        <a:rPr lang="en-US" sz="1200" b="0">
                          <a:effectLst/>
                          <a:latin typeface="Verdana"/>
                        </a:rPr>
                        <a:t>Backaches</a:t>
                      </a:r>
                      <a:endParaRPr lang="en-US" sz="1200" b="0">
                        <a:effectLst/>
                      </a:endParaRPr>
                    </a:p>
                    <a:p>
                      <a:pPr algn="just">
                        <a:lnSpc>
                          <a:spcPct val="150000"/>
                        </a:lnSpc>
                      </a:pPr>
                      <a:r>
                        <a:rPr lang="en-US" sz="1200" b="0">
                          <a:effectLst/>
                          <a:latin typeface="Verdana"/>
                        </a:rPr>
                        <a:t> </a:t>
                      </a:r>
                      <a:endParaRPr lang="en-US" sz="1200" b="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1200" b="0" dirty="0">
                          <a:effectLst/>
                          <a:latin typeface="Verdana"/>
                        </a:rPr>
                        <a:t> </a:t>
                      </a:r>
                      <a:endParaRPr lang="en-US" sz="1200" b="0"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2454">
                <a:tc>
                  <a:txBody>
                    <a:bodyPr/>
                    <a:lstStyle/>
                    <a:p>
                      <a:pPr marL="342900" lvl="0" indent="-342900" algn="just">
                        <a:lnSpc>
                          <a:spcPct val="150000"/>
                        </a:lnSpc>
                        <a:spcAft>
                          <a:spcPts val="0"/>
                        </a:spcAft>
                        <a:tabLst>
                          <a:tab pos="457200" algn="l"/>
                        </a:tabLst>
                      </a:pPr>
                      <a:r>
                        <a:rPr lang="en-US" sz="1200" b="0">
                          <a:effectLst/>
                          <a:latin typeface="Verdana"/>
                          <a:ea typeface="Verdana"/>
                          <a:cs typeface="Verdana"/>
                        </a:rPr>
                        <a:t>7.</a:t>
                      </a:r>
                      <a:r>
                        <a:rPr lang="en-US" sz="1200" b="0">
                          <a:effectLst/>
                          <a:latin typeface="Times New Roman"/>
                          <a:ea typeface="Verdana"/>
                          <a:cs typeface="Verdana"/>
                        </a:rPr>
                        <a:t>      </a:t>
                      </a:r>
                      <a:r>
                        <a:rPr lang="en-US" sz="1200" b="0">
                          <a:effectLst/>
                          <a:latin typeface="Verdana"/>
                        </a:rPr>
                        <a:t>Sleepiness</a:t>
                      </a:r>
                      <a:endParaRPr lang="en-US" sz="1200" b="0">
                        <a:effectLst/>
                      </a:endParaRPr>
                    </a:p>
                    <a:p>
                      <a:pPr algn="just">
                        <a:lnSpc>
                          <a:spcPct val="150000"/>
                        </a:lnSpc>
                      </a:pPr>
                      <a:r>
                        <a:rPr lang="en-US" sz="1200" b="0">
                          <a:effectLst/>
                          <a:latin typeface="Verdana"/>
                        </a:rPr>
                        <a:t> </a:t>
                      </a:r>
                      <a:endParaRPr lang="en-US" sz="1200" b="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1200" b="0" dirty="0">
                          <a:effectLst/>
                          <a:latin typeface="Verdana"/>
                        </a:rPr>
                        <a:t> </a:t>
                      </a:r>
                      <a:endParaRPr lang="en-US" sz="1200" b="0"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2454">
                <a:tc>
                  <a:txBody>
                    <a:bodyPr/>
                    <a:lstStyle/>
                    <a:p>
                      <a:pPr marL="342900" lvl="0" indent="-342900" algn="just">
                        <a:lnSpc>
                          <a:spcPct val="150000"/>
                        </a:lnSpc>
                        <a:spcAft>
                          <a:spcPts val="0"/>
                        </a:spcAft>
                        <a:tabLst>
                          <a:tab pos="457200" algn="l"/>
                        </a:tabLst>
                      </a:pPr>
                      <a:r>
                        <a:rPr lang="en-US" sz="1200" b="0">
                          <a:effectLst/>
                          <a:latin typeface="Verdana"/>
                          <a:ea typeface="Verdana"/>
                          <a:cs typeface="Verdana"/>
                        </a:rPr>
                        <a:t>8.</a:t>
                      </a:r>
                      <a:r>
                        <a:rPr lang="en-US" sz="1200" b="0">
                          <a:effectLst/>
                          <a:latin typeface="Times New Roman"/>
                          <a:ea typeface="Verdana"/>
                          <a:cs typeface="Verdana"/>
                        </a:rPr>
                        <a:t>      </a:t>
                      </a:r>
                      <a:r>
                        <a:rPr lang="en-US" sz="1200" b="0">
                          <a:effectLst/>
                          <a:latin typeface="Verdana"/>
                        </a:rPr>
                        <a:t>Temperature</a:t>
                      </a:r>
                      <a:endParaRPr lang="en-US" sz="1200" b="0">
                        <a:effectLst/>
                      </a:endParaRPr>
                    </a:p>
                    <a:p>
                      <a:pPr algn="just">
                        <a:lnSpc>
                          <a:spcPct val="150000"/>
                        </a:lnSpc>
                      </a:pPr>
                      <a:r>
                        <a:rPr lang="en-US" sz="1200" b="0">
                          <a:effectLst/>
                          <a:latin typeface="Verdana"/>
                        </a:rPr>
                        <a:t> </a:t>
                      </a:r>
                      <a:endParaRPr lang="en-US" sz="1200" b="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1200" b="0" dirty="0">
                          <a:effectLst/>
                          <a:latin typeface="Verdana"/>
                        </a:rPr>
                        <a:t> </a:t>
                      </a:r>
                      <a:endParaRPr lang="en-US" sz="1200" b="0"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2454">
                <a:tc>
                  <a:txBody>
                    <a:bodyPr/>
                    <a:lstStyle/>
                    <a:p>
                      <a:pPr marL="342900" lvl="0" indent="-342900" algn="just">
                        <a:lnSpc>
                          <a:spcPct val="150000"/>
                        </a:lnSpc>
                        <a:spcAft>
                          <a:spcPts val="0"/>
                        </a:spcAft>
                        <a:tabLst>
                          <a:tab pos="457200" algn="l"/>
                        </a:tabLst>
                      </a:pPr>
                      <a:r>
                        <a:rPr lang="en-US" sz="1200" b="0">
                          <a:effectLst/>
                          <a:latin typeface="Verdana"/>
                          <a:ea typeface="Verdana"/>
                          <a:cs typeface="Verdana"/>
                        </a:rPr>
                        <a:t>9.</a:t>
                      </a:r>
                      <a:r>
                        <a:rPr lang="en-US" sz="1200" b="0">
                          <a:effectLst/>
                          <a:latin typeface="Times New Roman"/>
                          <a:ea typeface="Verdana"/>
                          <a:cs typeface="Verdana"/>
                        </a:rPr>
                        <a:t>      </a:t>
                      </a:r>
                      <a:r>
                        <a:rPr lang="en-US" sz="1200" b="0">
                          <a:effectLst/>
                          <a:latin typeface="Verdana"/>
                        </a:rPr>
                        <a:t>A sore throat</a:t>
                      </a:r>
                      <a:endParaRPr lang="en-US" sz="1200" b="0">
                        <a:effectLst/>
                      </a:endParaRPr>
                    </a:p>
                    <a:p>
                      <a:pPr algn="just">
                        <a:lnSpc>
                          <a:spcPct val="150000"/>
                        </a:lnSpc>
                      </a:pPr>
                      <a:r>
                        <a:rPr lang="en-US" sz="1200" b="0">
                          <a:effectLst/>
                          <a:latin typeface="Verdana"/>
                        </a:rPr>
                        <a:t> </a:t>
                      </a:r>
                      <a:endParaRPr lang="en-US" sz="1200" b="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1200" b="0" dirty="0">
                          <a:effectLst/>
                          <a:latin typeface="Verdana"/>
                        </a:rPr>
                        <a:t> </a:t>
                      </a:r>
                      <a:endParaRPr lang="en-US" sz="1200" b="0"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2454">
                <a:tc>
                  <a:txBody>
                    <a:bodyPr/>
                    <a:lstStyle/>
                    <a:p>
                      <a:pPr marL="342900" lvl="0" indent="-342900" algn="just">
                        <a:lnSpc>
                          <a:spcPct val="150000"/>
                        </a:lnSpc>
                        <a:spcAft>
                          <a:spcPts val="0"/>
                        </a:spcAft>
                        <a:tabLst>
                          <a:tab pos="457200" algn="l"/>
                        </a:tabLst>
                      </a:pPr>
                      <a:r>
                        <a:rPr lang="en-US" sz="1200" b="0" dirty="0">
                          <a:effectLst/>
                          <a:latin typeface="Verdana"/>
                          <a:ea typeface="Verdana"/>
                          <a:cs typeface="Verdana"/>
                        </a:rPr>
                        <a:t>10.</a:t>
                      </a:r>
                      <a:r>
                        <a:rPr lang="en-US" sz="1200" b="0" dirty="0">
                          <a:effectLst/>
                          <a:latin typeface="Times New Roman"/>
                          <a:ea typeface="Verdana"/>
                          <a:cs typeface="Verdana"/>
                        </a:rPr>
                        <a:t>  </a:t>
                      </a:r>
                      <a:r>
                        <a:rPr lang="en-US" sz="1200" b="0" dirty="0" smtClean="0">
                          <a:effectLst/>
                          <a:latin typeface="Verdana"/>
                          <a:ea typeface="+mn-ea"/>
                          <a:cs typeface="+mn-cs"/>
                        </a:rPr>
                        <a:t>No</a:t>
                      </a:r>
                      <a:r>
                        <a:rPr lang="en-US" sz="1200" b="0" dirty="0" smtClean="0">
                          <a:effectLst/>
                          <a:latin typeface="Verdana"/>
                        </a:rPr>
                        <a:t> </a:t>
                      </a:r>
                      <a:r>
                        <a:rPr lang="en-US" sz="1200" b="0" dirty="0">
                          <a:effectLst/>
                          <a:latin typeface="Verdana"/>
                        </a:rPr>
                        <a:t>appetite</a:t>
                      </a:r>
                      <a:endParaRPr lang="en-US" sz="1200" b="0" dirty="0">
                        <a:effectLst/>
                      </a:endParaRPr>
                    </a:p>
                    <a:p>
                      <a:pPr algn="just">
                        <a:lnSpc>
                          <a:spcPct val="150000"/>
                        </a:lnSpc>
                      </a:pPr>
                      <a:r>
                        <a:rPr lang="en-US" sz="1200" b="0" dirty="0">
                          <a:effectLst/>
                          <a:latin typeface="Verdana"/>
                        </a:rPr>
                        <a:t> </a:t>
                      </a:r>
                      <a:endParaRPr lang="en-US" sz="1200" b="0"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ru-RU" sz="1200" b="0" dirty="0">
                          <a:effectLst/>
                          <a:latin typeface="Verdana"/>
                        </a:rPr>
                        <a:t> </a:t>
                      </a:r>
                      <a:endParaRPr lang="ru-RU" sz="1200" b="0"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a:off x="5076056" y="1010345"/>
            <a:ext cx="3754554"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tabLst>
                <a:tab pos="457200" algn="l"/>
              </a:tabLst>
            </a:pPr>
            <a:r>
              <a:rPr lang="en-US" sz="1600" b="1" dirty="0">
                <a:solidFill>
                  <a:srgbClr val="000000"/>
                </a:solidFill>
                <a:cs typeface="Arial" pitchFamily="34" charset="0"/>
              </a:rPr>
              <a:t>Symptoms of chronic tiredness</a:t>
            </a:r>
            <a:endParaRPr lang="en-US" sz="1600" dirty="0">
              <a:solidFill>
                <a:srgbClr val="000000"/>
              </a:solidFill>
              <a:latin typeface="Arial" pitchFamily="34" charset="0"/>
              <a:cs typeface="Arial" pitchFamily="34" charset="0"/>
            </a:endParaRPr>
          </a:p>
          <a:p>
            <a:pPr algn="ctr" eaLnBrk="0" fontAlgn="base" hangingPunct="0">
              <a:spcBef>
                <a:spcPct val="0"/>
              </a:spcBef>
              <a:spcAft>
                <a:spcPct val="0"/>
              </a:spcAft>
              <a:tabLst>
                <a:tab pos="457200" algn="l"/>
              </a:tabLst>
            </a:pPr>
            <a:r>
              <a:rPr lang="en-US" sz="900" dirty="0">
                <a:solidFill>
                  <a:srgbClr val="000000"/>
                </a:solidFill>
                <a:cs typeface="Arial" pitchFamily="34" charset="0"/>
              </a:rPr>
              <a:t> </a:t>
            </a:r>
            <a:endParaRPr lang="en-US" dirty="0">
              <a:solidFill>
                <a:srgbClr val="000000"/>
              </a:solidFill>
              <a:latin typeface="Arial" pitchFamily="34" charset="0"/>
              <a:cs typeface="Arial" pitchFamily="34" charset="0"/>
            </a:endParaRPr>
          </a:p>
        </p:txBody>
      </p:sp>
      <p:sp>
        <p:nvSpPr>
          <p:cNvPr id="6" name="TextBox 5"/>
          <p:cNvSpPr txBox="1"/>
          <p:nvPr/>
        </p:nvSpPr>
        <p:spPr>
          <a:xfrm>
            <a:off x="1043608" y="548680"/>
            <a:ext cx="5851025" cy="1200329"/>
          </a:xfrm>
          <a:prstGeom prst="rect">
            <a:avLst/>
          </a:prstGeom>
          <a:noFill/>
        </p:spPr>
        <p:txBody>
          <a:bodyPr wrap="none" rtlCol="0">
            <a:spAutoFit/>
          </a:bodyPr>
          <a:lstStyle/>
          <a:p>
            <a:r>
              <a:rPr lang="en-US" sz="2400" b="1" dirty="0" smtClean="0">
                <a:solidFill>
                  <a:srgbClr val="CC0000"/>
                </a:solidFill>
              </a:rPr>
              <a:t>Make notes in the text using INSERT method</a:t>
            </a:r>
          </a:p>
          <a:p>
            <a:r>
              <a:rPr lang="ru-RU" sz="2400" b="1" dirty="0" smtClean="0">
                <a:solidFill>
                  <a:srgbClr val="CC0000"/>
                </a:solidFill>
              </a:rPr>
              <a:t> </a:t>
            </a:r>
            <a:endParaRPr lang="en-US" sz="2400" b="1" dirty="0">
              <a:solidFill>
                <a:srgbClr val="CC0000"/>
              </a:solidFill>
            </a:endParaRPr>
          </a:p>
          <a:p>
            <a:r>
              <a:rPr lang="en-US" sz="2400" b="1" dirty="0" smtClean="0">
                <a:solidFill>
                  <a:srgbClr val="CC0000"/>
                </a:solidFill>
              </a:rPr>
              <a:t>“Healthy </a:t>
            </a:r>
            <a:r>
              <a:rPr lang="en-US" sz="2400" b="1" dirty="0">
                <a:solidFill>
                  <a:srgbClr val="CC0000"/>
                </a:solidFill>
              </a:rPr>
              <a:t>living </a:t>
            </a:r>
            <a:r>
              <a:rPr lang="en-US" sz="2400" b="1" dirty="0" smtClean="0">
                <a:solidFill>
                  <a:srgbClr val="CC0000"/>
                </a:solidFill>
              </a:rPr>
              <a:t>guide”</a:t>
            </a:r>
            <a:endParaRPr lang="ru-RU" sz="2400" b="1" dirty="0">
              <a:solidFill>
                <a:srgbClr val="CC0000"/>
              </a:solidFill>
            </a:endParaRPr>
          </a:p>
        </p:txBody>
      </p:sp>
    </p:spTree>
    <p:extLst>
      <p:ext uri="{BB962C8B-B14F-4D97-AF65-F5344CB8AC3E}">
        <p14:creationId xmlns:p14="http://schemas.microsoft.com/office/powerpoint/2010/main" val="25122093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113743551"/>
              </p:ext>
            </p:extLst>
          </p:nvPr>
        </p:nvGraphicFramePr>
        <p:xfrm>
          <a:off x="323528" y="1772818"/>
          <a:ext cx="8244210" cy="5135538"/>
        </p:xfrm>
        <a:graphic>
          <a:graphicData uri="http://schemas.openxmlformats.org/drawingml/2006/table">
            <a:tbl>
              <a:tblPr firstRow="1" firstCol="1" lastRow="1" lastCol="1" bandRow="1" bandCol="1"/>
              <a:tblGrid>
                <a:gridCol w="3511622"/>
                <a:gridCol w="4732588"/>
              </a:tblGrid>
              <a:tr h="348961">
                <a:tc>
                  <a:txBody>
                    <a:bodyPr/>
                    <a:lstStyle/>
                    <a:p>
                      <a:pPr algn="ctr">
                        <a:lnSpc>
                          <a:spcPct val="150000"/>
                        </a:lnSpc>
                        <a:spcAft>
                          <a:spcPts val="1000"/>
                        </a:spcAft>
                      </a:pPr>
                      <a:r>
                        <a:rPr lang="en-US" sz="1200" b="1" dirty="0">
                          <a:effectLst/>
                          <a:latin typeface="Verdana"/>
                          <a:ea typeface="Times New Roman"/>
                          <a:cs typeface="Times New Roman"/>
                        </a:rPr>
                        <a:t>Information of good and bad habits</a:t>
                      </a:r>
                      <a:endParaRPr lang="ru-RU" sz="1200" b="1" dirty="0">
                        <a:effectLst/>
                        <a:latin typeface="Calibri"/>
                        <a:ea typeface="Calibri"/>
                        <a:cs typeface="Times New Roman"/>
                      </a:endParaRPr>
                    </a:p>
                  </a:txBody>
                  <a:tcPr marL="62671" marR="6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1200" b="1" dirty="0" smtClean="0">
                          <a:effectLst/>
                          <a:latin typeface="Verdana"/>
                          <a:ea typeface="Times New Roman"/>
                          <a:cs typeface="Times New Roman"/>
                        </a:rPr>
                        <a:t>A Student’s Commentary</a:t>
                      </a:r>
                      <a:endParaRPr lang="ru-RU" sz="1200" b="1" dirty="0">
                        <a:effectLst/>
                        <a:latin typeface="Calibri"/>
                        <a:ea typeface="Calibri"/>
                        <a:cs typeface="Times New Roman"/>
                      </a:endParaRPr>
                    </a:p>
                  </a:txBody>
                  <a:tcPr marL="62671" marR="6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7924">
                <a:tc>
                  <a:txBody>
                    <a:bodyPr/>
                    <a:lstStyle/>
                    <a:p>
                      <a:pPr>
                        <a:lnSpc>
                          <a:spcPct val="150000"/>
                        </a:lnSpc>
                        <a:spcAft>
                          <a:spcPts val="1000"/>
                        </a:spcAft>
                      </a:pPr>
                      <a:r>
                        <a:rPr lang="en-US" sz="1200" b="0" dirty="0">
                          <a:effectLst/>
                          <a:latin typeface="Verdana"/>
                          <a:ea typeface="Times New Roman"/>
                          <a:cs typeface="Times New Roman"/>
                        </a:rPr>
                        <a:t>1. People can die of pride, envy or anger.</a:t>
                      </a:r>
                      <a:endParaRPr lang="ru-RU" sz="1200" b="0" dirty="0">
                        <a:effectLst/>
                        <a:latin typeface="Calibri"/>
                        <a:ea typeface="Calibri"/>
                        <a:cs typeface="Times New Roman"/>
                      </a:endParaRPr>
                    </a:p>
                  </a:txBody>
                  <a:tcPr marL="62671" marR="6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1200" b="0">
                          <a:effectLst/>
                          <a:latin typeface="Verdana"/>
                          <a:ea typeface="Times New Roman"/>
                          <a:cs typeface="Times New Roman"/>
                        </a:rPr>
                        <a:t>I don’t agree. There are many people which are very angry, but they live happy, have got money and a good job.</a:t>
                      </a:r>
                      <a:endParaRPr lang="ru-RU" sz="1200" b="0">
                        <a:effectLst/>
                        <a:latin typeface="Calibri"/>
                        <a:ea typeface="Calibri"/>
                        <a:cs typeface="Times New Roman"/>
                      </a:endParaRPr>
                    </a:p>
                  </a:txBody>
                  <a:tcPr marL="62671" marR="6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7924">
                <a:tc>
                  <a:txBody>
                    <a:bodyPr/>
                    <a:lstStyle/>
                    <a:p>
                      <a:pPr>
                        <a:lnSpc>
                          <a:spcPct val="150000"/>
                        </a:lnSpc>
                        <a:spcAft>
                          <a:spcPts val="1000"/>
                        </a:spcAft>
                      </a:pPr>
                      <a:r>
                        <a:rPr lang="en-US" sz="1200" b="0" dirty="0">
                          <a:effectLst/>
                          <a:latin typeface="Verdana"/>
                          <a:ea typeface="Times New Roman"/>
                          <a:cs typeface="Times New Roman"/>
                        </a:rPr>
                        <a:t>2. Obesity and physical inactivity are known form the ancient times </a:t>
                      </a:r>
                      <a:endParaRPr lang="ru-RU" sz="1200" b="0" dirty="0">
                        <a:effectLst/>
                        <a:latin typeface="Calibri"/>
                        <a:ea typeface="Calibri"/>
                        <a:cs typeface="Times New Roman"/>
                      </a:endParaRPr>
                    </a:p>
                  </a:txBody>
                  <a:tcPr marL="62671" marR="6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1200" b="0" dirty="0">
                          <a:effectLst/>
                          <a:latin typeface="Verdana"/>
                          <a:ea typeface="Times New Roman"/>
                          <a:cs typeface="Times New Roman"/>
                        </a:rPr>
                        <a:t>I agree. I think people like eating tasty food from the ancient times. That is why they have led to obesity.</a:t>
                      </a:r>
                      <a:endParaRPr lang="ru-RU" sz="1200" b="0" dirty="0">
                        <a:effectLst/>
                        <a:latin typeface="Calibri"/>
                        <a:ea typeface="Calibri"/>
                        <a:cs typeface="Times New Roman"/>
                      </a:endParaRPr>
                    </a:p>
                  </a:txBody>
                  <a:tcPr marL="62671" marR="6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961">
                <a:tc>
                  <a:txBody>
                    <a:bodyPr/>
                    <a:lstStyle/>
                    <a:p>
                      <a:pPr>
                        <a:lnSpc>
                          <a:spcPct val="150000"/>
                        </a:lnSpc>
                        <a:spcAft>
                          <a:spcPts val="1000"/>
                        </a:spcAft>
                      </a:pPr>
                      <a:r>
                        <a:rPr lang="en-US" sz="1200" b="0">
                          <a:effectLst/>
                          <a:latin typeface="Verdana"/>
                          <a:ea typeface="Times New Roman"/>
                          <a:cs typeface="Times New Roman"/>
                        </a:rPr>
                        <a:t>3. Too much or too little sleeping is dangerous.</a:t>
                      </a:r>
                      <a:endParaRPr lang="ru-RU" sz="1200" b="0">
                        <a:effectLst/>
                        <a:latin typeface="Calibri"/>
                        <a:ea typeface="Calibri"/>
                        <a:cs typeface="Times New Roman"/>
                      </a:endParaRPr>
                    </a:p>
                  </a:txBody>
                  <a:tcPr marL="62671" marR="6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1200" b="0" dirty="0">
                          <a:effectLst/>
                          <a:latin typeface="Verdana"/>
                          <a:ea typeface="Times New Roman"/>
                          <a:cs typeface="Times New Roman"/>
                        </a:rPr>
                        <a:t>I am of opinion that only too little sleeping is dangerous for health.</a:t>
                      </a:r>
                      <a:endParaRPr lang="ru-RU" sz="1200" b="0" dirty="0">
                        <a:effectLst/>
                        <a:latin typeface="Calibri"/>
                        <a:ea typeface="Calibri"/>
                        <a:cs typeface="Times New Roman"/>
                      </a:endParaRPr>
                    </a:p>
                  </a:txBody>
                  <a:tcPr marL="62671" marR="6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961">
                <a:tc>
                  <a:txBody>
                    <a:bodyPr/>
                    <a:lstStyle/>
                    <a:p>
                      <a:pPr>
                        <a:lnSpc>
                          <a:spcPct val="150000"/>
                        </a:lnSpc>
                        <a:spcAft>
                          <a:spcPts val="1000"/>
                        </a:spcAft>
                      </a:pPr>
                      <a:r>
                        <a:rPr lang="en-US" sz="1200" b="0">
                          <a:effectLst/>
                          <a:latin typeface="Verdana"/>
                          <a:ea typeface="Times New Roman"/>
                          <a:cs typeface="Times New Roman"/>
                        </a:rPr>
                        <a:t>4. Drinking alcohol and smoking are bad habits.</a:t>
                      </a:r>
                      <a:endParaRPr lang="ru-RU" sz="1200" b="0">
                        <a:effectLst/>
                        <a:latin typeface="Calibri"/>
                        <a:ea typeface="Calibri"/>
                        <a:cs typeface="Times New Roman"/>
                      </a:endParaRPr>
                    </a:p>
                  </a:txBody>
                  <a:tcPr marL="62671" marR="6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1200" b="0" dirty="0">
                          <a:effectLst/>
                          <a:latin typeface="Verdana"/>
                          <a:ea typeface="Times New Roman"/>
                          <a:cs typeface="Times New Roman"/>
                        </a:rPr>
                        <a:t>Quite agree.</a:t>
                      </a:r>
                      <a:endParaRPr lang="ru-RU" sz="1200" b="0" dirty="0">
                        <a:effectLst/>
                        <a:latin typeface="Calibri"/>
                        <a:ea typeface="Calibri"/>
                        <a:cs typeface="Times New Roman"/>
                      </a:endParaRPr>
                    </a:p>
                  </a:txBody>
                  <a:tcPr marL="62671" marR="6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7924">
                <a:tc>
                  <a:txBody>
                    <a:bodyPr/>
                    <a:lstStyle/>
                    <a:p>
                      <a:pPr>
                        <a:lnSpc>
                          <a:spcPct val="150000"/>
                        </a:lnSpc>
                        <a:spcAft>
                          <a:spcPts val="1000"/>
                        </a:spcAft>
                      </a:pPr>
                      <a:r>
                        <a:rPr lang="en-US" sz="1200" b="0">
                          <a:effectLst/>
                          <a:latin typeface="Verdana"/>
                          <a:ea typeface="Times New Roman"/>
                          <a:cs typeface="Times New Roman"/>
                        </a:rPr>
                        <a:t>5. Eating between meals and skipping breakfast is unhealthy.</a:t>
                      </a:r>
                      <a:endParaRPr lang="ru-RU" sz="1200" b="0">
                        <a:effectLst/>
                        <a:latin typeface="Calibri"/>
                        <a:ea typeface="Calibri"/>
                        <a:cs typeface="Times New Roman"/>
                      </a:endParaRPr>
                    </a:p>
                  </a:txBody>
                  <a:tcPr marL="62671" marR="6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1200" b="0" dirty="0">
                          <a:effectLst/>
                          <a:latin typeface="Verdana"/>
                          <a:ea typeface="Times New Roman"/>
                          <a:cs typeface="Times New Roman"/>
                        </a:rPr>
                        <a:t>Of course, but all the people are very busy today. They haven’t got an opportunity to have regularly meals.  </a:t>
                      </a:r>
                      <a:endParaRPr lang="ru-RU" sz="1200" b="0" dirty="0">
                        <a:effectLst/>
                        <a:latin typeface="Calibri"/>
                        <a:ea typeface="Calibri"/>
                        <a:cs typeface="Times New Roman"/>
                      </a:endParaRPr>
                    </a:p>
                  </a:txBody>
                  <a:tcPr marL="62671" marR="6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7924">
                <a:tc>
                  <a:txBody>
                    <a:bodyPr/>
                    <a:lstStyle/>
                    <a:p>
                      <a:pPr>
                        <a:lnSpc>
                          <a:spcPct val="150000"/>
                        </a:lnSpc>
                        <a:spcAft>
                          <a:spcPts val="1000"/>
                        </a:spcAft>
                      </a:pPr>
                      <a:r>
                        <a:rPr lang="en-US" sz="1200" b="0">
                          <a:effectLst/>
                          <a:latin typeface="Verdana"/>
                          <a:ea typeface="Times New Roman"/>
                          <a:cs typeface="Times New Roman"/>
                        </a:rPr>
                        <a:t>6. Poor health habits double the chance of dying or lead to diseases.</a:t>
                      </a:r>
                      <a:endParaRPr lang="ru-RU" sz="1200" b="0">
                        <a:effectLst/>
                        <a:latin typeface="Calibri"/>
                        <a:ea typeface="Calibri"/>
                        <a:cs typeface="Times New Roman"/>
                      </a:endParaRPr>
                    </a:p>
                  </a:txBody>
                  <a:tcPr marL="62671" marR="6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1200" b="0" dirty="0">
                          <a:effectLst/>
                          <a:latin typeface="Verdana"/>
                          <a:ea typeface="Times New Roman"/>
                          <a:cs typeface="Times New Roman"/>
                        </a:rPr>
                        <a:t>I agree. Many people for example die of cancer, because of smoking and drinking.</a:t>
                      </a:r>
                      <a:endParaRPr lang="ru-RU" sz="1200" b="0" dirty="0">
                        <a:effectLst/>
                        <a:latin typeface="Calibri"/>
                        <a:ea typeface="Calibri"/>
                        <a:cs typeface="Times New Roman"/>
                      </a:endParaRPr>
                    </a:p>
                  </a:txBody>
                  <a:tcPr marL="62671" marR="6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961">
                <a:tc>
                  <a:txBody>
                    <a:bodyPr/>
                    <a:lstStyle/>
                    <a:p>
                      <a:pPr>
                        <a:lnSpc>
                          <a:spcPct val="150000"/>
                        </a:lnSpc>
                        <a:spcAft>
                          <a:spcPts val="1000"/>
                        </a:spcAft>
                      </a:pPr>
                      <a:r>
                        <a:rPr lang="en-US" sz="1200" b="0">
                          <a:effectLst/>
                          <a:latin typeface="Verdana"/>
                          <a:ea typeface="Times New Roman"/>
                          <a:cs typeface="Times New Roman"/>
                        </a:rPr>
                        <a:t>7. Sleeping so much as your want is good for health.</a:t>
                      </a:r>
                      <a:endParaRPr lang="ru-RU" sz="1200" b="0">
                        <a:effectLst/>
                        <a:latin typeface="Calibri"/>
                        <a:ea typeface="Calibri"/>
                        <a:cs typeface="Times New Roman"/>
                      </a:endParaRPr>
                    </a:p>
                  </a:txBody>
                  <a:tcPr marL="62671" marR="6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1200" b="0" dirty="0">
                          <a:effectLst/>
                          <a:latin typeface="Verdana"/>
                          <a:ea typeface="Times New Roman"/>
                          <a:cs typeface="Times New Roman"/>
                        </a:rPr>
                        <a:t>That true. Sleeping is useful.</a:t>
                      </a:r>
                      <a:endParaRPr lang="ru-RU" sz="1200" b="0" dirty="0">
                        <a:effectLst/>
                        <a:latin typeface="Calibri"/>
                        <a:ea typeface="Calibri"/>
                        <a:cs typeface="Times New Roman"/>
                      </a:endParaRPr>
                    </a:p>
                  </a:txBody>
                  <a:tcPr marL="62671" marR="6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961">
                <a:tc>
                  <a:txBody>
                    <a:bodyPr/>
                    <a:lstStyle/>
                    <a:p>
                      <a:pPr>
                        <a:lnSpc>
                          <a:spcPct val="150000"/>
                        </a:lnSpc>
                        <a:spcAft>
                          <a:spcPts val="1000"/>
                        </a:spcAft>
                      </a:pPr>
                      <a:r>
                        <a:rPr lang="en-US" sz="1200" b="0">
                          <a:effectLst/>
                          <a:latin typeface="Verdana"/>
                          <a:ea typeface="Times New Roman"/>
                          <a:cs typeface="Times New Roman"/>
                        </a:rPr>
                        <a:t>8. Eating regularly is a good way to live. </a:t>
                      </a:r>
                      <a:endParaRPr lang="ru-RU" sz="1200" b="0">
                        <a:effectLst/>
                        <a:latin typeface="Calibri"/>
                        <a:ea typeface="Calibri"/>
                        <a:cs typeface="Times New Roman"/>
                      </a:endParaRPr>
                    </a:p>
                  </a:txBody>
                  <a:tcPr marL="62671" marR="6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1200" b="0" dirty="0">
                          <a:effectLst/>
                          <a:latin typeface="Verdana"/>
                          <a:ea typeface="Times New Roman"/>
                          <a:cs typeface="Times New Roman"/>
                        </a:rPr>
                        <a:t>Quite true. I’d like to have a diet too.</a:t>
                      </a:r>
                      <a:endParaRPr lang="ru-RU" sz="1200" b="0" dirty="0">
                        <a:effectLst/>
                        <a:latin typeface="Calibri"/>
                        <a:ea typeface="Calibri"/>
                        <a:cs typeface="Times New Roman"/>
                      </a:endParaRPr>
                    </a:p>
                  </a:txBody>
                  <a:tcPr marL="62671" marR="6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flipH="1">
            <a:off x="5351296" y="2312295"/>
            <a:ext cx="8048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900" b="1" dirty="0">
                <a:solidFill>
                  <a:srgbClr val="000000"/>
                </a:solidFill>
                <a:ea typeface="Times New Roman" pitchFamily="18" charset="0"/>
                <a:cs typeface="Times New Roman" pitchFamily="18" charset="0"/>
              </a:rPr>
              <a:t>      </a:t>
            </a:r>
            <a:endParaRPr lang="ru-RU" sz="900" dirty="0">
              <a:solidFill>
                <a:srgbClr val="000000"/>
              </a:solidFill>
              <a:latin typeface="Arial" pitchFamily="34" charset="0"/>
              <a:cs typeface="Arial" pitchFamily="34" charset="0"/>
            </a:endParaRPr>
          </a:p>
          <a:p>
            <a:pPr algn="ctr" eaLnBrk="0" fontAlgn="base" hangingPunct="0">
              <a:spcBef>
                <a:spcPct val="0"/>
              </a:spcBef>
              <a:spcAft>
                <a:spcPct val="0"/>
              </a:spcAft>
            </a:pPr>
            <a:r>
              <a:rPr lang="en-US" sz="900" dirty="0">
                <a:solidFill>
                  <a:srgbClr val="000000"/>
                </a:solidFill>
                <a:latin typeface="Calibri"/>
                <a:ea typeface="Times New Roman" pitchFamily="18" charset="0"/>
                <a:cs typeface="Times New Roman" pitchFamily="18" charset="0"/>
              </a:rPr>
              <a:t> </a:t>
            </a:r>
            <a:endParaRPr lang="en-US" dirty="0">
              <a:solidFill>
                <a:srgbClr val="000000"/>
              </a:solidFill>
              <a:latin typeface="Arial" pitchFamily="34" charset="0"/>
              <a:cs typeface="Arial" pitchFamily="34" charset="0"/>
            </a:endParaRPr>
          </a:p>
        </p:txBody>
      </p:sp>
      <p:sp>
        <p:nvSpPr>
          <p:cNvPr id="4" name="Прямоугольник 3"/>
          <p:cNvSpPr/>
          <p:nvPr/>
        </p:nvSpPr>
        <p:spPr>
          <a:xfrm>
            <a:off x="779296" y="332656"/>
            <a:ext cx="4572000" cy="646331"/>
          </a:xfrm>
          <a:prstGeom prst="rect">
            <a:avLst/>
          </a:prstGeom>
        </p:spPr>
        <p:txBody>
          <a:bodyPr>
            <a:spAutoFit/>
          </a:bodyPr>
          <a:lstStyle/>
          <a:p>
            <a:endParaRPr lang="ru-RU" b="1" i="1" u="sng" dirty="0">
              <a:solidFill>
                <a:srgbClr val="000000"/>
              </a:solidFill>
            </a:endParaRPr>
          </a:p>
          <a:p>
            <a:r>
              <a:rPr lang="ru-RU" b="1" i="1" u="sng" dirty="0" smtClean="0">
                <a:solidFill>
                  <a:srgbClr val="000000"/>
                </a:solidFill>
              </a:rPr>
              <a:t>9 </a:t>
            </a:r>
            <a:r>
              <a:rPr lang="en-US" b="1" i="1" u="sng" dirty="0" err="1" smtClean="0">
                <a:solidFill>
                  <a:srgbClr val="000000"/>
                </a:solidFill>
              </a:rPr>
              <a:t>th</a:t>
            </a:r>
            <a:r>
              <a:rPr lang="en-US" b="1" i="1" u="sng" dirty="0" smtClean="0">
                <a:solidFill>
                  <a:srgbClr val="000000"/>
                </a:solidFill>
              </a:rPr>
              <a:t> grade</a:t>
            </a:r>
            <a:r>
              <a:rPr lang="ru-RU" b="1" i="1" u="sng" dirty="0" smtClean="0">
                <a:solidFill>
                  <a:srgbClr val="000000"/>
                </a:solidFill>
              </a:rPr>
              <a:t>.</a:t>
            </a:r>
            <a:endParaRPr lang="ru-RU" dirty="0">
              <a:solidFill>
                <a:srgbClr val="000000"/>
              </a:solidFill>
            </a:endParaRPr>
          </a:p>
        </p:txBody>
      </p:sp>
      <p:sp>
        <p:nvSpPr>
          <p:cNvPr id="5" name="Прямоугольник 4"/>
          <p:cNvSpPr/>
          <p:nvPr/>
        </p:nvSpPr>
        <p:spPr>
          <a:xfrm>
            <a:off x="2699792" y="1255986"/>
            <a:ext cx="3772186" cy="338554"/>
          </a:xfrm>
          <a:prstGeom prst="rect">
            <a:avLst/>
          </a:prstGeom>
        </p:spPr>
        <p:txBody>
          <a:bodyPr wrap="none">
            <a:spAutoFit/>
          </a:bodyPr>
          <a:lstStyle/>
          <a:p>
            <a:r>
              <a:rPr lang="en-US" sz="1600" b="1" cap="all" dirty="0">
                <a:solidFill>
                  <a:srgbClr val="CC0000"/>
                </a:solidFill>
              </a:rPr>
              <a:t>Seven  deadly  health  sins</a:t>
            </a:r>
            <a:endParaRPr lang="ru-RU" sz="1600" dirty="0">
              <a:solidFill>
                <a:srgbClr val="CC0000"/>
              </a:solidFill>
            </a:endParaRPr>
          </a:p>
        </p:txBody>
      </p:sp>
      <p:sp>
        <p:nvSpPr>
          <p:cNvPr id="6" name="Прямоугольник 5"/>
          <p:cNvSpPr/>
          <p:nvPr/>
        </p:nvSpPr>
        <p:spPr>
          <a:xfrm>
            <a:off x="986842" y="147990"/>
            <a:ext cx="2163734" cy="461665"/>
          </a:xfrm>
          <a:prstGeom prst="rect">
            <a:avLst/>
          </a:prstGeom>
        </p:spPr>
        <p:txBody>
          <a:bodyPr wrap="none">
            <a:spAutoFit/>
          </a:bodyPr>
          <a:lstStyle/>
          <a:p>
            <a:r>
              <a:rPr lang="en-US" sz="2400" b="1" dirty="0" smtClean="0">
                <a:solidFill>
                  <a:srgbClr val="CC0000"/>
                </a:solidFill>
              </a:rPr>
              <a:t>Two parts diary</a:t>
            </a:r>
            <a:endParaRPr lang="ru-RU" sz="2400" dirty="0">
              <a:solidFill>
                <a:srgbClr val="CC0000"/>
              </a:solidFill>
            </a:endParaRPr>
          </a:p>
        </p:txBody>
      </p:sp>
    </p:spTree>
    <p:extLst>
      <p:ext uri="{BB962C8B-B14F-4D97-AF65-F5344CB8AC3E}">
        <p14:creationId xmlns:p14="http://schemas.microsoft.com/office/powerpoint/2010/main" val="42102820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780"/>
          <a:stretch/>
        </p:blipFill>
        <p:spPr bwMode="auto">
          <a:xfrm>
            <a:off x="0" y="1052736"/>
            <a:ext cx="8892480" cy="580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75656" y="476672"/>
            <a:ext cx="6796925" cy="461665"/>
          </a:xfrm>
          <a:prstGeom prst="rect">
            <a:avLst/>
          </a:prstGeom>
          <a:noFill/>
        </p:spPr>
        <p:txBody>
          <a:bodyPr wrap="none" rtlCol="0">
            <a:spAutoFit/>
          </a:bodyPr>
          <a:lstStyle/>
          <a:p>
            <a:r>
              <a:rPr lang="en-US" sz="2400" b="1" dirty="0" smtClean="0">
                <a:solidFill>
                  <a:srgbClr val="CC0000"/>
                </a:solidFill>
                <a:latin typeface="Times New Roman" pitchFamily="18" charset="0"/>
                <a:cs typeface="Times New Roman" pitchFamily="18" charset="0"/>
              </a:rPr>
              <a:t>The program of making electronic tests</a:t>
            </a:r>
            <a:r>
              <a:rPr lang="ru-RU" sz="2400" b="1" dirty="0" smtClean="0">
                <a:solidFill>
                  <a:srgbClr val="CC0000"/>
                </a:solidFill>
                <a:latin typeface="Times New Roman" pitchFamily="18" charset="0"/>
                <a:cs typeface="Times New Roman" pitchFamily="18" charset="0"/>
              </a:rPr>
              <a:t> </a:t>
            </a:r>
            <a:r>
              <a:rPr lang="en-US" sz="2400" b="1" dirty="0" smtClean="0">
                <a:solidFill>
                  <a:srgbClr val="CC0000"/>
                </a:solidFill>
                <a:latin typeface="Times New Roman" pitchFamily="18" charset="0"/>
                <a:cs typeface="Times New Roman" pitchFamily="18" charset="0"/>
              </a:rPr>
              <a:t>“My Test”</a:t>
            </a:r>
            <a:endParaRPr lang="ru-RU" sz="2400" b="1" dirty="0">
              <a:solidFill>
                <a:srgbClr val="CC0000"/>
              </a:solidFill>
              <a:latin typeface="Times New Roman" pitchFamily="18" charset="0"/>
              <a:cs typeface="Times New Roman" pitchFamily="18" charset="0"/>
            </a:endParaRPr>
          </a:p>
        </p:txBody>
      </p:sp>
      <p:sp>
        <p:nvSpPr>
          <p:cNvPr id="3" name="TextBox 2"/>
          <p:cNvSpPr txBox="1"/>
          <p:nvPr/>
        </p:nvSpPr>
        <p:spPr>
          <a:xfrm>
            <a:off x="2195736" y="260648"/>
            <a:ext cx="2578206" cy="369332"/>
          </a:xfrm>
          <a:prstGeom prst="rect">
            <a:avLst/>
          </a:prstGeom>
          <a:noFill/>
        </p:spPr>
        <p:txBody>
          <a:bodyPr wrap="none" rtlCol="0">
            <a:spAutoFit/>
          </a:bodyPr>
          <a:lstStyle/>
          <a:p>
            <a:r>
              <a:rPr lang="en-US" dirty="0" smtClean="0"/>
              <a:t>Modern forms of control</a:t>
            </a:r>
            <a:endParaRPr lang="ru-RU" dirty="0"/>
          </a:p>
        </p:txBody>
      </p:sp>
    </p:spTree>
    <p:extLst>
      <p:ext uri="{BB962C8B-B14F-4D97-AF65-F5344CB8AC3E}">
        <p14:creationId xmlns:p14="http://schemas.microsoft.com/office/powerpoint/2010/main" val="34587612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12" b="4735"/>
          <a:stretch/>
        </p:blipFill>
        <p:spPr bwMode="auto">
          <a:xfrm>
            <a:off x="76487" y="1178031"/>
            <a:ext cx="9042400" cy="56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43608" y="287070"/>
            <a:ext cx="5155450" cy="523220"/>
          </a:xfrm>
          <a:prstGeom prst="rect">
            <a:avLst/>
          </a:prstGeom>
          <a:noFill/>
        </p:spPr>
        <p:txBody>
          <a:bodyPr wrap="none" rtlCol="0">
            <a:spAutoFit/>
          </a:bodyPr>
          <a:lstStyle/>
          <a:p>
            <a:r>
              <a:rPr lang="en-US" sz="2800" b="1" dirty="0" smtClean="0">
                <a:solidFill>
                  <a:srgbClr val="CC0000"/>
                </a:solidFill>
                <a:latin typeface="Times New Roman" pitchFamily="18" charset="0"/>
                <a:cs typeface="Times New Roman" pitchFamily="18" charset="0"/>
              </a:rPr>
              <a:t>On-line test editor</a:t>
            </a:r>
            <a:r>
              <a:rPr lang="ru-RU" sz="2800" b="1" dirty="0" smtClean="0">
                <a:solidFill>
                  <a:srgbClr val="CC0000"/>
                </a:solidFill>
                <a:latin typeface="Times New Roman" pitchFamily="18" charset="0"/>
                <a:cs typeface="Times New Roman" pitchFamily="18" charset="0"/>
              </a:rPr>
              <a:t> </a:t>
            </a:r>
            <a:r>
              <a:rPr lang="en-US" sz="2800" b="1" dirty="0" smtClean="0">
                <a:solidFill>
                  <a:srgbClr val="CC0000"/>
                </a:solidFill>
                <a:latin typeface="Times New Roman" pitchFamily="18" charset="0"/>
                <a:cs typeface="Times New Roman" pitchFamily="18" charset="0"/>
              </a:rPr>
              <a:t>“Master test”</a:t>
            </a:r>
            <a:endParaRPr lang="ru-RU" sz="28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068413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59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57188"/>
            <a:ext cx="8229600" cy="1490662"/>
          </a:xfrm>
        </p:spPr>
        <p:txBody>
          <a:bodyPr>
            <a:normAutofit/>
          </a:bodyPr>
          <a:lstStyle/>
          <a:p>
            <a:pPr fontAlgn="auto">
              <a:spcAft>
                <a:spcPts val="0"/>
              </a:spcAft>
              <a:defRPr/>
            </a:pPr>
            <a:r>
              <a:rPr lang="en-US" sz="2000" dirty="0" smtClean="0">
                <a:solidFill>
                  <a:srgbClr val="C00000"/>
                </a:solidFill>
                <a:latin typeface="Times New Roman" pitchFamily="18" charset="0"/>
                <a:cs typeface="Times New Roman" pitchFamily="18" charset="0"/>
              </a:rPr>
              <a:t>The results of using new teaching technologies.</a:t>
            </a:r>
            <a:r>
              <a:rPr lang="ru-RU" sz="2000" dirty="0" smtClean="0">
                <a:solidFill>
                  <a:srgbClr val="C00000"/>
                </a:solidFill>
                <a:latin typeface="Times New Roman" pitchFamily="18" charset="0"/>
                <a:cs typeface="Times New Roman" pitchFamily="18" charset="0"/>
              </a:rPr>
              <a:t/>
            </a:r>
            <a:br>
              <a:rPr lang="ru-RU" sz="2000" dirty="0" smtClean="0">
                <a:solidFill>
                  <a:srgbClr val="C00000"/>
                </a:solidFill>
                <a:latin typeface="Times New Roman" pitchFamily="18" charset="0"/>
                <a:cs typeface="Times New Roman" pitchFamily="18" charset="0"/>
              </a:rPr>
            </a:br>
            <a:r>
              <a:rPr lang="en-US" sz="2000" dirty="0" smtClean="0">
                <a:solidFill>
                  <a:srgbClr val="C00000"/>
                </a:solidFill>
                <a:latin typeface="Times New Roman" pitchFamily="18" charset="0"/>
                <a:cs typeface="Times New Roman" pitchFamily="18" charset="0"/>
              </a:rPr>
              <a:t>The dynamic of pupils’ knowledge quality for the last 3 years</a:t>
            </a:r>
            <a:endParaRPr lang="ru-RU" sz="2000" dirty="0">
              <a:solidFill>
                <a:srgbClr val="C00000"/>
              </a:solidFill>
              <a:latin typeface="Times New Roman" pitchFamily="18" charset="0"/>
              <a:cs typeface="Times New Roman" pitchFamily="18" charset="0"/>
            </a:endParaRPr>
          </a:p>
        </p:txBody>
      </p:sp>
      <p:graphicFrame>
        <p:nvGraphicFramePr>
          <p:cNvPr id="3" name="Содержимое 3"/>
          <p:cNvGraphicFramePr>
            <a:graphicFrameLocks noGrp="1"/>
          </p:cNvGraphicFramePr>
          <p:nvPr>
            <p:ph idx="1"/>
            <p:extLst>
              <p:ext uri="{D42A27DB-BD31-4B8C-83A1-F6EECF244321}">
                <p14:modId xmlns:p14="http://schemas.microsoft.com/office/powerpoint/2010/main" val="2510563188"/>
              </p:ext>
            </p:extLst>
          </p:nvPr>
        </p:nvGraphicFramePr>
        <p:xfrm>
          <a:off x="683568" y="1988840"/>
          <a:ext cx="8128000" cy="42878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87353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0112" y="0"/>
            <a:ext cx="973263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3568" y="260648"/>
            <a:ext cx="5942652" cy="70788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New teaching technologies</a:t>
            </a:r>
            <a:endParaRPr lang="ru-RU"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6" name="TextBox 5"/>
          <p:cNvSpPr txBox="1"/>
          <p:nvPr/>
        </p:nvSpPr>
        <p:spPr>
          <a:xfrm>
            <a:off x="1979712" y="1484784"/>
            <a:ext cx="5887617" cy="4154984"/>
          </a:xfrm>
          <a:prstGeom prst="rect">
            <a:avLst/>
          </a:prstGeom>
          <a:noFill/>
        </p:spPr>
        <p:txBody>
          <a:bodyPr wrap="square" rtlCol="0">
            <a:spAutoFit/>
          </a:bodyPr>
          <a:lstStyle/>
          <a:p>
            <a:r>
              <a:rPr lang="ru-RU" sz="2400" b="1" dirty="0">
                <a:solidFill>
                  <a:prstClr val="black"/>
                </a:solidFill>
                <a:latin typeface="Times New Roman"/>
              </a:rPr>
              <a:t>1. </a:t>
            </a:r>
            <a:r>
              <a:rPr lang="en-US" sz="2400" b="1" dirty="0" smtClean="0">
                <a:solidFill>
                  <a:prstClr val="black"/>
                </a:solidFill>
                <a:latin typeface="Times New Roman"/>
                <a:ea typeface="Times New Roman"/>
              </a:rPr>
              <a:t>Learning in cooperation</a:t>
            </a:r>
            <a:endParaRPr lang="ru-RU" sz="2400" b="1" dirty="0">
              <a:solidFill>
                <a:prstClr val="black"/>
              </a:solidFill>
              <a:latin typeface="Times New Roman"/>
              <a:ea typeface="Times New Roman"/>
            </a:endParaRPr>
          </a:p>
          <a:p>
            <a:endParaRPr lang="ru-RU" sz="2400" b="1" dirty="0">
              <a:solidFill>
                <a:prstClr val="black"/>
              </a:solidFill>
              <a:latin typeface="Times New Roman"/>
              <a:ea typeface="Times New Roman"/>
            </a:endParaRPr>
          </a:p>
          <a:p>
            <a:r>
              <a:rPr lang="ru-RU" sz="2400" b="1" dirty="0">
                <a:solidFill>
                  <a:prstClr val="black"/>
                </a:solidFill>
                <a:latin typeface="Times New Roman"/>
                <a:ea typeface="Times New Roman"/>
              </a:rPr>
              <a:t>2. </a:t>
            </a:r>
            <a:r>
              <a:rPr lang="en-US" sz="2400" b="1" dirty="0" smtClean="0">
                <a:solidFill>
                  <a:prstClr val="black"/>
                </a:solidFill>
                <a:latin typeface="Times New Roman"/>
                <a:ea typeface="Times New Roman"/>
              </a:rPr>
              <a:t>Communicative technologies</a:t>
            </a:r>
            <a:endParaRPr lang="ru-RU" sz="2400" b="1" dirty="0">
              <a:solidFill>
                <a:prstClr val="black"/>
              </a:solidFill>
              <a:latin typeface="Times New Roman"/>
              <a:ea typeface="Times New Roman"/>
            </a:endParaRPr>
          </a:p>
          <a:p>
            <a:endParaRPr lang="ru-RU" sz="2400" b="1" dirty="0">
              <a:solidFill>
                <a:prstClr val="black"/>
              </a:solidFill>
              <a:latin typeface="Times New Roman"/>
              <a:ea typeface="Times New Roman"/>
            </a:endParaRPr>
          </a:p>
          <a:p>
            <a:r>
              <a:rPr lang="ru-RU" sz="2400" b="1" dirty="0">
                <a:solidFill>
                  <a:prstClr val="black"/>
                </a:solidFill>
                <a:latin typeface="Times New Roman"/>
                <a:ea typeface="Times New Roman"/>
              </a:rPr>
              <a:t>3. </a:t>
            </a:r>
            <a:r>
              <a:rPr lang="en-US" sz="2400" b="1" dirty="0" smtClean="0">
                <a:solidFill>
                  <a:prstClr val="black"/>
                </a:solidFill>
                <a:latin typeface="Times New Roman"/>
                <a:ea typeface="Times New Roman"/>
              </a:rPr>
              <a:t>Critical thinking technology</a:t>
            </a:r>
          </a:p>
          <a:p>
            <a:endParaRPr lang="ru-RU" sz="2400" b="1" dirty="0">
              <a:solidFill>
                <a:prstClr val="black"/>
              </a:solidFill>
              <a:latin typeface="Times New Roman"/>
              <a:ea typeface="Times New Roman"/>
            </a:endParaRPr>
          </a:p>
          <a:p>
            <a:r>
              <a:rPr lang="ru-RU" sz="2400" b="1" dirty="0">
                <a:solidFill>
                  <a:prstClr val="black"/>
                </a:solidFill>
                <a:latin typeface="Times New Roman"/>
                <a:ea typeface="Times New Roman"/>
              </a:rPr>
              <a:t>4. </a:t>
            </a:r>
            <a:r>
              <a:rPr lang="en-US" sz="2400" b="1" dirty="0" smtClean="0">
                <a:solidFill>
                  <a:prstClr val="black"/>
                </a:solidFill>
                <a:latin typeface="Times New Roman"/>
                <a:ea typeface="Times New Roman"/>
              </a:rPr>
              <a:t>New test technologies</a:t>
            </a:r>
          </a:p>
          <a:p>
            <a:endParaRPr lang="ru-RU" sz="2400" b="1" dirty="0">
              <a:solidFill>
                <a:prstClr val="black"/>
              </a:solidFill>
              <a:latin typeface="Times New Roman"/>
              <a:ea typeface="Times New Roman"/>
            </a:endParaRPr>
          </a:p>
          <a:p>
            <a:r>
              <a:rPr lang="ru-RU" sz="2400" b="1" dirty="0">
                <a:solidFill>
                  <a:prstClr val="black"/>
                </a:solidFill>
                <a:latin typeface="Times New Roman"/>
                <a:ea typeface="Times New Roman"/>
              </a:rPr>
              <a:t>5. </a:t>
            </a:r>
            <a:r>
              <a:rPr lang="en-US" sz="2400" b="1" dirty="0" smtClean="0">
                <a:solidFill>
                  <a:prstClr val="black"/>
                </a:solidFill>
                <a:latin typeface="Times New Roman"/>
                <a:ea typeface="Times New Roman"/>
              </a:rPr>
              <a:t>Information technologies</a:t>
            </a:r>
          </a:p>
          <a:p>
            <a:endParaRPr lang="ru-RU" sz="2400" b="1" dirty="0">
              <a:solidFill>
                <a:prstClr val="black"/>
              </a:solidFill>
              <a:latin typeface="Times New Roman"/>
              <a:ea typeface="Times New Roman"/>
            </a:endParaRPr>
          </a:p>
          <a:p>
            <a:r>
              <a:rPr lang="ru-RU" sz="2400" b="1" dirty="0">
                <a:solidFill>
                  <a:prstClr val="black"/>
                </a:solidFill>
                <a:latin typeface="Times New Roman"/>
                <a:ea typeface="Times New Roman"/>
              </a:rPr>
              <a:t>6. </a:t>
            </a:r>
            <a:r>
              <a:rPr lang="en-US" sz="2400" b="1" dirty="0" smtClean="0">
                <a:solidFill>
                  <a:prstClr val="black"/>
                </a:solidFill>
                <a:latin typeface="Times New Roman"/>
                <a:ea typeface="Times New Roman"/>
              </a:rPr>
              <a:t>Health saving technologies</a:t>
            </a:r>
            <a:endParaRPr lang="ru-RU" sz="2400" b="1" dirty="0">
              <a:solidFill>
                <a:prstClr val="black"/>
              </a:solidFill>
            </a:endParaRPr>
          </a:p>
        </p:txBody>
      </p:sp>
    </p:spTree>
    <p:extLst>
      <p:ext uri="{BB962C8B-B14F-4D97-AF65-F5344CB8AC3E}">
        <p14:creationId xmlns:p14="http://schemas.microsoft.com/office/powerpoint/2010/main" val="27684315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a:off x="8686800" y="274638"/>
            <a:ext cx="205680" cy="1143000"/>
          </a:xfrm>
        </p:spPr>
        <p:txBody>
          <a:bodyPr/>
          <a:lstStyle/>
          <a:p>
            <a:endParaRPr lang="ru-RU" dirty="0"/>
          </a:p>
        </p:txBody>
      </p:sp>
      <p:sp>
        <p:nvSpPr>
          <p:cNvPr id="3" name="Объект 2"/>
          <p:cNvSpPr>
            <a:spLocks noGrp="1"/>
          </p:cNvSpPr>
          <p:nvPr>
            <p:ph idx="1"/>
          </p:nvPr>
        </p:nvSpPr>
        <p:spPr>
          <a:xfrm>
            <a:off x="457200" y="260648"/>
            <a:ext cx="8579296" cy="5865515"/>
          </a:xfrm>
        </p:spPr>
        <p:txBody>
          <a:bodyPr>
            <a:normAutofit/>
          </a:bodyPr>
          <a:lstStyle/>
          <a:p>
            <a:pPr marL="0" indent="0">
              <a:buNone/>
            </a:pPr>
            <a:r>
              <a:rPr lang="en-US" sz="2000" dirty="0" smtClean="0">
                <a:latin typeface="Times New Roman" pitchFamily="18" charset="0"/>
                <a:cs typeface="Times New Roman" pitchFamily="18" charset="0"/>
              </a:rPr>
              <a:t>Nowadays an early start in </a:t>
            </a:r>
            <a:r>
              <a:rPr lang="en-US" sz="2000" dirty="0" smtClean="0">
                <a:solidFill>
                  <a:prstClr val="black"/>
                </a:solidFill>
                <a:latin typeface="Times New Roman" pitchFamily="18" charset="0"/>
                <a:ea typeface="HiddenHorzOCR"/>
                <a:cs typeface="Times New Roman" pitchFamily="18" charset="0"/>
              </a:rPr>
              <a:t>teaching </a:t>
            </a:r>
            <a:r>
              <a:rPr lang="en-US" sz="2000" dirty="0">
                <a:solidFill>
                  <a:prstClr val="black"/>
                </a:solidFill>
                <a:latin typeface="Times New Roman" pitchFamily="18" charset="0"/>
                <a:ea typeface="HiddenHorzOCR"/>
                <a:cs typeface="Times New Roman" pitchFamily="18" charset="0"/>
              </a:rPr>
              <a:t>foreign </a:t>
            </a:r>
            <a:r>
              <a:rPr lang="en-US" sz="2000" dirty="0" smtClean="0">
                <a:solidFill>
                  <a:prstClr val="black"/>
                </a:solidFill>
                <a:latin typeface="Times New Roman" pitchFamily="18" charset="0"/>
                <a:ea typeface="HiddenHorzOCR"/>
                <a:cs typeface="Times New Roman" pitchFamily="18" charset="0"/>
              </a:rPr>
              <a:t>languages is a norm at school. When I first began my teaching career in 1990s it was something new because schoolchildren in Russia started studying foreign languages from the age of 10. My first steps in early teaching I began </a:t>
            </a:r>
            <a:r>
              <a:rPr lang="en-US" sz="2000" dirty="0">
                <a:solidFill>
                  <a:prstClr val="black"/>
                </a:solidFill>
                <a:latin typeface="Times New Roman" pitchFamily="18" charset="0"/>
                <a:ea typeface="HiddenHorzOCR"/>
                <a:cs typeface="Times New Roman" pitchFamily="18" charset="0"/>
              </a:rPr>
              <a:t>m</a:t>
            </a:r>
            <a:r>
              <a:rPr lang="en-US" sz="2000" dirty="0" smtClean="0">
                <a:solidFill>
                  <a:prstClr val="black"/>
                </a:solidFill>
                <a:latin typeface="Times New Roman" pitchFamily="18" charset="0"/>
                <a:ea typeface="HiddenHorzOCR"/>
                <a:cs typeface="Times New Roman" pitchFamily="18" charset="0"/>
              </a:rPr>
              <a:t>aking </a:t>
            </a:r>
            <a:r>
              <a:rPr lang="en-US" sz="2000" dirty="0" smtClean="0">
                <a:solidFill>
                  <a:prstClr val="black"/>
                </a:solidFill>
                <a:latin typeface="Times New Roman" pitchFamily="18" charset="0"/>
                <a:ea typeface="HiddenHorzOCR"/>
                <a:cs typeface="Times New Roman" pitchFamily="18" charset="0"/>
              </a:rPr>
              <a:t>in 1991 with the form of six-year-old children within a regional experiment.</a:t>
            </a:r>
            <a:endParaRPr lang="ru-RU" sz="2000" dirty="0"/>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r="5100" b="5960"/>
          <a:stretch/>
        </p:blipFill>
        <p:spPr>
          <a:xfrm>
            <a:off x="251520" y="4358672"/>
            <a:ext cx="3416405" cy="2326692"/>
          </a:xfrm>
          <a:prstGeom prst="rect">
            <a:avLst/>
          </a:prstGeom>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3710" r="2631" b="3243"/>
          <a:stretch/>
        </p:blipFill>
        <p:spPr>
          <a:xfrm>
            <a:off x="5220072" y="4298249"/>
            <a:ext cx="3744416" cy="2447538"/>
          </a:xfrm>
          <a:prstGeom prst="rect">
            <a:avLst/>
          </a:prstGeom>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r="1540" b="11956"/>
          <a:stretch/>
        </p:blipFill>
        <p:spPr>
          <a:xfrm>
            <a:off x="2123728" y="1916832"/>
            <a:ext cx="5112568" cy="2762794"/>
          </a:xfrm>
          <a:prstGeom prst="rect">
            <a:avLst/>
          </a:prstGeom>
        </p:spPr>
      </p:pic>
    </p:spTree>
    <p:extLst>
      <p:ext uri="{BB962C8B-B14F-4D97-AF65-F5344CB8AC3E}">
        <p14:creationId xmlns:p14="http://schemas.microsoft.com/office/powerpoint/2010/main" val="1351428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60432" y="274638"/>
            <a:ext cx="226368" cy="1143000"/>
          </a:xfrm>
        </p:spPr>
        <p:txBody>
          <a:bodyPr/>
          <a:lstStyle/>
          <a:p>
            <a:endParaRPr lang="ru-RU" dirty="0"/>
          </a:p>
        </p:txBody>
      </p:sp>
      <p:sp>
        <p:nvSpPr>
          <p:cNvPr id="3" name="Объект 2"/>
          <p:cNvSpPr>
            <a:spLocks noGrp="1"/>
          </p:cNvSpPr>
          <p:nvPr>
            <p:ph idx="1"/>
          </p:nvPr>
        </p:nvSpPr>
        <p:spPr>
          <a:xfrm>
            <a:off x="107504" y="332656"/>
            <a:ext cx="8579296" cy="6336704"/>
          </a:xfrm>
        </p:spPr>
        <p:txBody>
          <a:bodyPr>
            <a:normAutofit/>
          </a:bodyPr>
          <a:lstStyle/>
          <a:p>
            <a:pPr marL="0" indent="0">
              <a:buNone/>
            </a:pPr>
            <a:r>
              <a:rPr lang="en-US" sz="2000" dirty="0" smtClean="0"/>
              <a:t>I was so caught by the experiment that continued taking groups of early English learners till it became a must in our country in 2005. </a:t>
            </a:r>
            <a:r>
              <a:rPr lang="en-US" sz="2000" dirty="0" smtClean="0"/>
              <a:t>The </a:t>
            </a:r>
            <a:r>
              <a:rPr lang="en-US" sz="2000" dirty="0" smtClean="0"/>
              <a:t>main thing I’ve learnt from this experiment is a teacher should always motivate students for further learning according to their age and interests.</a:t>
            </a:r>
          </a:p>
          <a:p>
            <a:pPr marL="0" indent="0">
              <a:buNone/>
            </a:pPr>
            <a:r>
              <a:rPr lang="en-US" sz="2000" dirty="0" smtClean="0"/>
              <a:t>At primary school I use playing methods of teaching. </a:t>
            </a:r>
            <a:endParaRPr lang="ru-RU" sz="2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004937"/>
            <a:ext cx="3960440" cy="297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9229" t="29721"/>
          <a:stretch/>
        </p:blipFill>
        <p:spPr bwMode="auto">
          <a:xfrm>
            <a:off x="5724128" y="1484784"/>
            <a:ext cx="3240360" cy="2810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3928" y="3429000"/>
            <a:ext cx="3240360" cy="243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6316" y="5837783"/>
            <a:ext cx="8640960" cy="923330"/>
          </a:xfrm>
          <a:prstGeom prst="rect">
            <a:avLst/>
          </a:prstGeom>
          <a:noFill/>
        </p:spPr>
        <p:txBody>
          <a:bodyPr wrap="square" rtlCol="0">
            <a:spAutoFit/>
          </a:bodyPr>
          <a:lstStyle/>
          <a:p>
            <a:r>
              <a:rPr lang="en-US" dirty="0" smtClean="0"/>
              <a:t>I use toys, pictures, objects, masks, everything that can draw my pupils’ attention. At the lessons we dance, play, sing songs, guess riddles and do puzzles. It’s exciting and not intrusive for them.</a:t>
            </a:r>
            <a:endParaRPr lang="ru-RU" dirty="0"/>
          </a:p>
        </p:txBody>
      </p:sp>
    </p:spTree>
    <p:extLst>
      <p:ext uri="{BB962C8B-B14F-4D97-AF65-F5344CB8AC3E}">
        <p14:creationId xmlns:p14="http://schemas.microsoft.com/office/powerpoint/2010/main" val="8252046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60432" y="274638"/>
            <a:ext cx="226368" cy="1143000"/>
          </a:xfrm>
        </p:spPr>
        <p:txBody>
          <a:bodyPr/>
          <a:lstStyle/>
          <a:p>
            <a:endParaRPr lang="ru-RU" dirty="0"/>
          </a:p>
        </p:txBody>
      </p:sp>
      <p:sp>
        <p:nvSpPr>
          <p:cNvPr id="3" name="Объект 2"/>
          <p:cNvSpPr>
            <a:spLocks noGrp="1"/>
          </p:cNvSpPr>
          <p:nvPr>
            <p:ph idx="1"/>
          </p:nvPr>
        </p:nvSpPr>
        <p:spPr>
          <a:xfrm>
            <a:off x="107504" y="260648"/>
            <a:ext cx="8784976" cy="6264696"/>
          </a:xfrm>
        </p:spPr>
        <p:txBody>
          <a:bodyPr>
            <a:normAutofit/>
          </a:bodyPr>
          <a:lstStyle/>
          <a:p>
            <a:pPr marL="0" indent="0">
              <a:buNone/>
            </a:pPr>
            <a:r>
              <a:rPr lang="en-US" sz="2000" dirty="0" smtClean="0"/>
              <a:t>It’s nice that some school rooms are equipped with computers and whiteboards. It makes the process of learning more interesting. As for me I have a computer and a projector in my English classroom, and I use the </a:t>
            </a:r>
            <a:r>
              <a:rPr lang="en-US" sz="2000" dirty="0" err="1" smtClean="0"/>
              <a:t>Smartboard</a:t>
            </a:r>
            <a:r>
              <a:rPr lang="en-US" sz="2000" dirty="0" smtClean="0"/>
              <a:t> software at the lessons.</a:t>
            </a:r>
            <a:endParaRPr lang="ru-RU" sz="20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71" r="21667" b="14636"/>
          <a:stretch/>
        </p:blipFill>
        <p:spPr bwMode="auto">
          <a:xfrm>
            <a:off x="184101" y="1628800"/>
            <a:ext cx="4104456" cy="3041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l="2083" t="7778" r="11354" b="10695"/>
          <a:stretch/>
        </p:blipFill>
        <p:spPr>
          <a:xfrm>
            <a:off x="4511774" y="1676844"/>
            <a:ext cx="4237484" cy="2993265"/>
          </a:xfrm>
          <a:prstGeom prst="rect">
            <a:avLst/>
          </a:prstGeom>
        </p:spPr>
      </p:pic>
      <p:sp>
        <p:nvSpPr>
          <p:cNvPr id="6" name="TextBox 5"/>
          <p:cNvSpPr txBox="1"/>
          <p:nvPr/>
        </p:nvSpPr>
        <p:spPr>
          <a:xfrm>
            <a:off x="407318" y="5013176"/>
            <a:ext cx="8208912" cy="923330"/>
          </a:xfrm>
          <a:prstGeom prst="rect">
            <a:avLst/>
          </a:prstGeom>
          <a:noFill/>
        </p:spPr>
        <p:txBody>
          <a:bodyPr wrap="square" rtlCol="0">
            <a:spAutoFit/>
          </a:bodyPr>
          <a:lstStyle/>
          <a:p>
            <a:r>
              <a:rPr lang="en-US" dirty="0" smtClean="0"/>
              <a:t>Kids are very fond of holidays, that’s why we make holiday lessons too. Here are the themes of </a:t>
            </a:r>
            <a:r>
              <a:rPr lang="en-US" dirty="0" smtClean="0"/>
              <a:t>some </a:t>
            </a:r>
            <a:r>
              <a:rPr lang="en-US" dirty="0" smtClean="0"/>
              <a:t>holidays: “ABC-party”, “Alice’ birthday”, “Mother’s day”, “English nursery rhymes”.</a:t>
            </a:r>
            <a:endParaRPr lang="ru-RU" dirty="0"/>
          </a:p>
        </p:txBody>
      </p:sp>
    </p:spTree>
    <p:extLst>
      <p:ext uri="{BB962C8B-B14F-4D97-AF65-F5344CB8AC3E}">
        <p14:creationId xmlns:p14="http://schemas.microsoft.com/office/powerpoint/2010/main" val="37622314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fontAlgn="auto">
              <a:spcAft>
                <a:spcPts val="0"/>
              </a:spcAft>
              <a:defRPr/>
            </a:pPr>
            <a:r>
              <a:rPr lang="ru-RU" dirty="0" smtClean="0"/>
              <a:t/>
            </a:r>
            <a:br>
              <a:rPr lang="ru-RU" dirty="0" smtClean="0"/>
            </a:br>
            <a:endParaRPr lang="ru-RU" dirty="0"/>
          </a:p>
        </p:txBody>
      </p:sp>
      <p:pic>
        <p:nvPicPr>
          <p:cNvPr id="91139" name="Содержимое 8" descr="4.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42875" y="595883"/>
            <a:ext cx="4429125" cy="5643563"/>
          </a:xfrm>
          <a:ln w="28575">
            <a:solidFill>
              <a:schemeClr val="accent2"/>
            </a:solidFill>
          </a:ln>
        </p:spPr>
      </p:pic>
      <p:pic>
        <p:nvPicPr>
          <p:cNvPr id="91140" name="Содержимое 3" descr="marshak1.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076400" y="3501008"/>
            <a:ext cx="25717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Рисунок 10" descr="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031398"/>
            <a:ext cx="43561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TextBox 11"/>
          <p:cNvSpPr txBox="1">
            <a:spLocks noChangeArrowheads="1"/>
          </p:cNvSpPr>
          <p:nvPr/>
        </p:nvSpPr>
        <p:spPr bwMode="auto">
          <a:xfrm>
            <a:off x="4716016" y="200401"/>
            <a:ext cx="42846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en-US" sz="1600" dirty="0" smtClean="0">
                <a:solidFill>
                  <a:srgbClr val="FF0000"/>
                </a:solidFill>
              </a:rPr>
              <a:t>There was an article about the holiday of </a:t>
            </a:r>
            <a:r>
              <a:rPr lang="en-US" sz="1600" dirty="0" smtClean="0">
                <a:solidFill>
                  <a:srgbClr val="FF0000"/>
                </a:solidFill>
              </a:rPr>
              <a:t>English nursery </a:t>
            </a:r>
            <a:r>
              <a:rPr lang="en-US" sz="1600" dirty="0" smtClean="0">
                <a:solidFill>
                  <a:srgbClr val="FF0000"/>
                </a:solidFill>
              </a:rPr>
              <a:t>rhymes in the district newspaper “</a:t>
            </a:r>
            <a:r>
              <a:rPr lang="en-US" sz="1600" dirty="0" err="1" smtClean="0">
                <a:solidFill>
                  <a:srgbClr val="FF0000"/>
                </a:solidFill>
              </a:rPr>
              <a:t>Znamya</a:t>
            </a:r>
            <a:r>
              <a:rPr lang="en-US" sz="1600" dirty="0" smtClean="0">
                <a:solidFill>
                  <a:srgbClr val="FF0000"/>
                </a:solidFill>
              </a:rPr>
              <a:t> </a:t>
            </a:r>
            <a:r>
              <a:rPr lang="en-US" sz="1600" dirty="0" err="1" smtClean="0">
                <a:solidFill>
                  <a:srgbClr val="FF0000"/>
                </a:solidFill>
              </a:rPr>
              <a:t>Pobedy</a:t>
            </a:r>
            <a:r>
              <a:rPr lang="en-US" sz="1600" dirty="0" smtClean="0">
                <a:solidFill>
                  <a:srgbClr val="FF0000"/>
                </a:solidFill>
              </a:rPr>
              <a:t>” </a:t>
            </a:r>
            <a:endParaRPr lang="ru-RU" sz="1600" dirty="0">
              <a:solidFill>
                <a:srgbClr val="FF0000"/>
              </a:solidFill>
            </a:endParaRPr>
          </a:p>
        </p:txBody>
      </p:sp>
    </p:spTree>
    <p:extLst>
      <p:ext uri="{BB962C8B-B14F-4D97-AF65-F5344CB8AC3E}">
        <p14:creationId xmlns:p14="http://schemas.microsoft.com/office/powerpoint/2010/main" val="3210413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60432" y="274638"/>
            <a:ext cx="226368" cy="1143000"/>
          </a:xfrm>
        </p:spPr>
        <p:txBody>
          <a:bodyPr/>
          <a:lstStyle/>
          <a:p>
            <a:endParaRPr lang="ru-RU" dirty="0"/>
          </a:p>
        </p:txBody>
      </p:sp>
      <p:sp>
        <p:nvSpPr>
          <p:cNvPr id="3" name="Объект 2"/>
          <p:cNvSpPr>
            <a:spLocks noGrp="1"/>
          </p:cNvSpPr>
          <p:nvPr>
            <p:ph idx="1"/>
          </p:nvPr>
        </p:nvSpPr>
        <p:spPr>
          <a:xfrm>
            <a:off x="179512" y="332656"/>
            <a:ext cx="8507288" cy="6408712"/>
          </a:xfrm>
        </p:spPr>
        <p:txBody>
          <a:bodyPr>
            <a:normAutofit/>
          </a:bodyPr>
          <a:lstStyle/>
          <a:p>
            <a:pPr marL="0" indent="0">
              <a:buNone/>
            </a:pPr>
            <a:r>
              <a:rPr lang="en-US" sz="2000" dirty="0" smtClean="0"/>
              <a:t>From the early age the pupils begin making projects. Their first projects are “My first ABC book”, “School menu”, “Writing fairy tales” and others. Have a look at the stand with some project works </a:t>
            </a:r>
            <a:r>
              <a:rPr lang="en-US" sz="2000" dirty="0" smtClean="0"/>
              <a:t>in</a:t>
            </a:r>
            <a:r>
              <a:rPr lang="en-US" sz="2000" dirty="0" smtClean="0"/>
              <a:t> </a:t>
            </a:r>
            <a:r>
              <a:rPr lang="en-US" sz="2000" dirty="0" smtClean="0"/>
              <a:t>the English classroom. </a:t>
            </a:r>
          </a:p>
          <a:p>
            <a:pPr marL="0" indent="0">
              <a:buNone/>
            </a:pPr>
            <a:endParaRPr lang="ru-RU" sz="20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1768202"/>
            <a:ext cx="6336704" cy="4752529"/>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739323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Заголовок 1"/>
          <p:cNvSpPr>
            <a:spLocks noGrp="1"/>
          </p:cNvSpPr>
          <p:nvPr>
            <p:ph type="title"/>
          </p:nvPr>
        </p:nvSpPr>
        <p:spPr/>
        <p:txBody>
          <a:bodyPr/>
          <a:lstStyle/>
          <a:p>
            <a:endParaRPr lang="ru-RU" smtClean="0"/>
          </a:p>
        </p:txBody>
      </p:sp>
      <p:sp>
        <p:nvSpPr>
          <p:cNvPr id="34823" name="Содержимое 8"/>
          <p:cNvSpPr>
            <a:spLocks noGrp="1"/>
          </p:cNvSpPr>
          <p:nvPr>
            <p:ph idx="1"/>
          </p:nvPr>
        </p:nvSpPr>
        <p:spPr/>
        <p:txBody>
          <a:bodyPr/>
          <a:lstStyle/>
          <a:p>
            <a:endParaRPr lang="ru-RU" smtClean="0"/>
          </a:p>
        </p:txBody>
      </p:sp>
      <p:pic>
        <p:nvPicPr>
          <p:cNvPr id="34819" name="Рисунок 4" descr="карт.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28688"/>
            <a:ext cx="3617913" cy="592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5" descr="Начало_проек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0" y="428625"/>
            <a:ext cx="3535363" cy="46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Рисунок 6" descr="картин.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6375" y="0"/>
            <a:ext cx="3571875"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Рисунок 7" descr="картин 001.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2375" y="4286250"/>
            <a:ext cx="41116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67744" y="75982"/>
            <a:ext cx="5235729" cy="461665"/>
          </a:xfrm>
          <a:prstGeom prst="rect">
            <a:avLst/>
          </a:prstGeom>
          <a:noFill/>
        </p:spPr>
        <p:txBody>
          <a:bodyPr wrap="none" rtlCol="0">
            <a:spAutoFit/>
          </a:bodyPr>
          <a:lstStyle/>
          <a:p>
            <a:r>
              <a:rPr lang="en-US" sz="2400" b="1" dirty="0" smtClean="0"/>
              <a:t>Some other projects made by pupils</a:t>
            </a:r>
            <a:endParaRPr lang="ru-RU" sz="2400" b="1" dirty="0"/>
          </a:p>
        </p:txBody>
      </p:sp>
    </p:spTree>
    <p:extLst>
      <p:ext uri="{BB962C8B-B14F-4D97-AF65-F5344CB8AC3E}">
        <p14:creationId xmlns:p14="http://schemas.microsoft.com/office/powerpoint/2010/main" val="3339796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253</TotalTime>
  <Words>1307</Words>
  <Application>Microsoft Office PowerPoint</Application>
  <PresentationFormat>Экран (4:3)</PresentationFormat>
  <Paragraphs>140</Paragraphs>
  <Slides>25</Slides>
  <Notes>4</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The results of using new teaching technologies. The dynamic of pupils’ knowledge quality for the last 3 years</vt:lpstr>
    </vt:vector>
  </TitlesOfParts>
  <Company>Blackshine TEAM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Пользователь</cp:lastModifiedBy>
  <cp:revision>26</cp:revision>
  <dcterms:created xsi:type="dcterms:W3CDTF">2011-11-06T12:11:16Z</dcterms:created>
  <dcterms:modified xsi:type="dcterms:W3CDTF">2011-11-07T19:15:36Z</dcterms:modified>
</cp:coreProperties>
</file>